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15"/>
  </p:notesMasterIdLst>
  <p:sldIdLst>
    <p:sldId id="256" r:id="rId2"/>
    <p:sldId id="265" r:id="rId3"/>
    <p:sldId id="274" r:id="rId4"/>
    <p:sldId id="257" r:id="rId5"/>
    <p:sldId id="266" r:id="rId6"/>
    <p:sldId id="267" r:id="rId7"/>
    <p:sldId id="268" r:id="rId8"/>
    <p:sldId id="269" r:id="rId9"/>
    <p:sldId id="271" r:id="rId10"/>
    <p:sldId id="272" r:id="rId11"/>
    <p:sldId id="270" r:id="rId12"/>
    <p:sldId id="273"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55417" autoAdjust="0"/>
  </p:normalViewPr>
  <p:slideViewPr>
    <p:cSldViewPr>
      <p:cViewPr>
        <p:scale>
          <a:sx n="110" d="100"/>
          <a:sy n="110" d="100"/>
        </p:scale>
        <p:origin x="-198" y="1638"/>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8E97E-84D5-4039-9ADF-79934F5153E2}" type="datetimeFigureOut">
              <a:rPr lang="en-US" smtClean="0"/>
              <a:t>3/10/2014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65DB7-BAA1-4489-AA60-041128604664}" type="slidenum">
              <a:rPr lang="en-US" smtClean="0"/>
              <a:t>‹#›</a:t>
            </a:fld>
            <a:endParaRPr lang="en-US"/>
          </a:p>
        </p:txBody>
      </p:sp>
    </p:spTree>
    <p:extLst>
      <p:ext uri="{BB962C8B-B14F-4D97-AF65-F5344CB8AC3E}">
        <p14:creationId xmlns:p14="http://schemas.microsoft.com/office/powerpoint/2010/main" val="233415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Thank you for those of you that consolidated attendees.</a:t>
            </a:r>
          </a:p>
          <a:p>
            <a:endParaRPr lang="en-US" dirty="0" smtClean="0"/>
          </a:p>
          <a:p>
            <a:r>
              <a:rPr lang="en-US" dirty="0" smtClean="0"/>
              <a:t>Presentation: Quick</a:t>
            </a:r>
            <a:r>
              <a:rPr lang="en-US" baseline="0" dirty="0" smtClean="0"/>
              <a:t> overview of how CFCHS develops the network budget in absence of a competitive environment.</a:t>
            </a:r>
          </a:p>
          <a:p>
            <a:endParaRPr lang="en-US" baseline="0" dirty="0" smtClean="0"/>
          </a:p>
          <a:p>
            <a:r>
              <a:rPr lang="en-US" baseline="0" dirty="0" smtClean="0"/>
              <a:t>Once Needs Assessment finalized and gaps identified, will start to see more solicitations on our website.</a:t>
            </a:r>
          </a:p>
        </p:txBody>
      </p:sp>
      <p:sp>
        <p:nvSpPr>
          <p:cNvPr id="4" name="Slide Number Placeholder 3"/>
          <p:cNvSpPr>
            <a:spLocks noGrp="1"/>
          </p:cNvSpPr>
          <p:nvPr>
            <p:ph type="sldNum" sz="quarter" idx="10"/>
          </p:nvPr>
        </p:nvSpPr>
        <p:spPr/>
        <p:txBody>
          <a:bodyPr/>
          <a:lstStyle/>
          <a:p>
            <a:fld id="{09A65DB7-BAA1-4489-AA60-041128604664}" type="slidenum">
              <a:rPr lang="en-US" smtClean="0"/>
              <a:t>1</a:t>
            </a:fld>
            <a:endParaRPr lang="en-US"/>
          </a:p>
        </p:txBody>
      </p:sp>
    </p:spTree>
    <p:extLst>
      <p:ext uri="{BB962C8B-B14F-4D97-AF65-F5344CB8AC3E}">
        <p14:creationId xmlns:p14="http://schemas.microsoft.com/office/powerpoint/2010/main" val="11487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we attempt to deduct if from Section C OCA MHATB as a last resort.  “Attempt” is the key work here.  CFCHS has put in a contract amendment request to DCF to accommodate this adjustment and other similar “last resort” adjustment in other OCAs.  We are still waiting to hear the outcome of that request, but we amending contracts in good faith that the request will be granted.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this is what our budget looks like “post balance”.  We have created a negative difference in Section B and a positive difference in Section C due to Contract E (and Contract X that you cannot see) being funded solely by Section C funding.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the bottom line balances.  This is GOOD!</a:t>
            </a:r>
          </a:p>
          <a:p>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11</a:t>
            </a:fld>
            <a:endParaRPr lang="en-US"/>
          </a:p>
        </p:txBody>
      </p:sp>
    </p:spTree>
    <p:extLst>
      <p:ext uri="{BB962C8B-B14F-4D97-AF65-F5344CB8AC3E}">
        <p14:creationId xmlns:p14="http://schemas.microsoft.com/office/powerpoint/2010/main" val="350926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if you remember from the first slide, our DCF budget comes to us in 3 sections.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Section A is the section</a:t>
            </a:r>
            <a:r>
              <a:rPr lang="en-US" baseline="0" dirty="0" smtClean="0"/>
              <a:t> dedicated solely to the ME Admin fee.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New this year, the ME Admin allocation is NOT a function of the total contract amount</a:t>
            </a:r>
            <a:r>
              <a:rPr lang="en-US" baseline="0" dirty="0" smtClean="0"/>
              <a:t>. Therefore, the ME Admin allocation played NO role in the calculations on the spreadsheet.  And it is virtually impossible to “back into” individual contract amounts using a ME Fee percentage – so do not try to do that.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After much deliberation and many spreadsheet scenarios, we have determined that the process we have demonstrated today is the fairest and most equitable way to fit our square peg (historical contract bases) into a round hole (our DCF budget).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12</a:t>
            </a:fld>
            <a:endParaRPr lang="en-US"/>
          </a:p>
        </p:txBody>
      </p:sp>
    </p:spTree>
    <p:extLst>
      <p:ext uri="{BB962C8B-B14F-4D97-AF65-F5344CB8AC3E}">
        <p14:creationId xmlns:p14="http://schemas.microsoft.com/office/powerpoint/2010/main" val="33241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13</a:t>
            </a:fld>
            <a:endParaRPr lang="en-US"/>
          </a:p>
        </p:txBody>
      </p:sp>
    </p:spTree>
    <p:extLst>
      <p:ext uri="{BB962C8B-B14F-4D97-AF65-F5344CB8AC3E}">
        <p14:creationId xmlns:p14="http://schemas.microsoft.com/office/powerpoint/2010/main" val="379686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Pictured</a:t>
            </a:r>
            <a:r>
              <a:rPr lang="en-US" baseline="0" dirty="0" smtClean="0"/>
              <a:t> here is the schedule of funds exactly as received in our contract #GHMEI with DCF.  (I had to remove the a few lines from section C to fit on the slide, but you get the idea.)</a:t>
            </a:r>
            <a:endParaRPr lang="en-US" dirty="0" smtClean="0"/>
          </a:p>
          <a:p>
            <a:endParaRPr lang="en-US" dirty="0" smtClean="0"/>
          </a:p>
          <a:p>
            <a:r>
              <a:rPr lang="en-US" dirty="0" smtClean="0"/>
              <a:t>3 Sections drive CFCHS’s network budget.  </a:t>
            </a:r>
          </a:p>
          <a:p>
            <a:pPr marL="171450" indent="-171450">
              <a:buFont typeface="Arial" panose="020B0604020202020204" pitchFamily="34" charset="0"/>
              <a:buChar char="•"/>
            </a:pPr>
            <a:r>
              <a:rPr lang="en-US" dirty="0" smtClean="0"/>
              <a:t>Section A is the ME Admin allocation, which is NOT a function of the total contract amount</a:t>
            </a:r>
            <a:r>
              <a:rPr lang="en-US" baseline="0" dirty="0" smtClean="0"/>
              <a:t> as originally negotiated with DCF.</a:t>
            </a:r>
          </a:p>
          <a:p>
            <a:pPr marL="171450" indent="-171450">
              <a:buFont typeface="Arial" panose="020B0604020202020204" pitchFamily="34" charset="0"/>
              <a:buChar char="•"/>
            </a:pPr>
            <a:r>
              <a:rPr lang="en-US" baseline="0" dirty="0" smtClean="0"/>
              <a:t>Section B is mostly general revenue funding with the least amount of restrictions on how it can be drawn down.</a:t>
            </a:r>
          </a:p>
          <a:p>
            <a:pPr marL="171450" indent="-171450">
              <a:buFont typeface="Arial" panose="020B0604020202020204" pitchFamily="34" charset="0"/>
              <a:buChar char="•"/>
            </a:pPr>
            <a:r>
              <a:rPr lang="en-US" baseline="0" dirty="0" smtClean="0"/>
              <a:t>Section C is OCA specific funding with specific use restrictions.</a:t>
            </a:r>
            <a:endParaRPr lang="en-US" dirty="0" smtClean="0"/>
          </a:p>
          <a:p>
            <a:endParaRPr lang="en-US" dirty="0" smtClean="0"/>
          </a:p>
          <a:p>
            <a:r>
              <a:rPr lang="en-US" u="sng" dirty="0" smtClean="0"/>
              <a:t>CFCHS nor the network have any </a:t>
            </a:r>
            <a:r>
              <a:rPr lang="en-US" u="sng" baseline="0" dirty="0" smtClean="0"/>
              <a:t>flexibility in any of these sections or their corresponding OCAs.</a:t>
            </a:r>
            <a:endParaRPr lang="en-US" u="sng" dirty="0"/>
          </a:p>
        </p:txBody>
      </p:sp>
      <p:sp>
        <p:nvSpPr>
          <p:cNvPr id="4" name="Slide Number Placeholder 3"/>
          <p:cNvSpPr>
            <a:spLocks noGrp="1"/>
          </p:cNvSpPr>
          <p:nvPr>
            <p:ph type="sldNum" sz="quarter" idx="10"/>
          </p:nvPr>
        </p:nvSpPr>
        <p:spPr/>
        <p:txBody>
          <a:bodyPr/>
          <a:lstStyle/>
          <a:p>
            <a:fld id="{09A65DB7-BAA1-4489-AA60-041128604664}" type="slidenum">
              <a:rPr lang="en-US" smtClean="0"/>
              <a:t>2</a:t>
            </a:fld>
            <a:endParaRPr lang="en-US"/>
          </a:p>
        </p:txBody>
      </p:sp>
    </p:spTree>
    <p:extLst>
      <p:ext uri="{BB962C8B-B14F-4D97-AF65-F5344CB8AC3E}">
        <p14:creationId xmlns:p14="http://schemas.microsoft.com/office/powerpoint/2010/main" val="256642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Enter allotments from the Schedule of Funds by program and by OCA</a:t>
            </a:r>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4</a:t>
            </a:fld>
            <a:endParaRPr lang="en-US"/>
          </a:p>
        </p:txBody>
      </p:sp>
    </p:spTree>
    <p:extLst>
      <p:ext uri="{BB962C8B-B14F-4D97-AF65-F5344CB8AC3E}">
        <p14:creationId xmlns:p14="http://schemas.microsoft.com/office/powerpoint/2010/main" val="8558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Enter each contract’s base amount</a:t>
            </a:r>
            <a:r>
              <a:rPr lang="en-US" baseline="0" dirty="0" smtClean="0"/>
              <a:t> from the DCF assignment letters 7/1/2012.</a:t>
            </a:r>
          </a:p>
          <a:p>
            <a:endParaRPr lang="en-US" baseline="0" dirty="0" smtClean="0"/>
          </a:p>
          <a:p>
            <a:r>
              <a:rPr lang="en-US" dirty="0" smtClean="0"/>
              <a:t>At this point we are just focusing on the network’s bottom line for each program</a:t>
            </a:r>
            <a:r>
              <a:rPr lang="en-US" baseline="0" dirty="0" smtClean="0"/>
              <a:t> (AMH, CMH, ASA, CSA).</a:t>
            </a:r>
            <a:r>
              <a:rPr lang="en-US" dirty="0" smtClean="0"/>
              <a:t>  We balance the bottom line first, and then work towards</a:t>
            </a:r>
            <a:r>
              <a:rPr lang="en-US" baseline="0" dirty="0" smtClean="0"/>
              <a:t> balancing individual OCAs.</a:t>
            </a:r>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5</a:t>
            </a:fld>
            <a:endParaRPr lang="en-US"/>
          </a:p>
        </p:txBody>
      </p:sp>
    </p:spTree>
    <p:extLst>
      <p:ext uri="{BB962C8B-B14F-4D97-AF65-F5344CB8AC3E}">
        <p14:creationId xmlns:p14="http://schemas.microsoft.com/office/powerpoint/2010/main" val="354616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US" dirty="0" smtClean="0"/>
              <a:t>The spreadsheet automatically calculates</a:t>
            </a:r>
            <a:r>
              <a:rPr lang="en-US" baseline="0" dirty="0" smtClean="0"/>
              <a:t> the difference between the network base and the schedule of funds budget from DCF.</a:t>
            </a:r>
          </a:p>
          <a:p>
            <a:pPr marL="228600" indent="-228600">
              <a:buAutoNum type="arabicPeriod" startAt="3"/>
            </a:pPr>
            <a:endParaRPr lang="en-US" baseline="0" dirty="0" smtClean="0"/>
          </a:p>
          <a:p>
            <a:pPr marL="0" indent="0">
              <a:buNone/>
            </a:pPr>
            <a:r>
              <a:rPr lang="en-US" baseline="0" dirty="0" smtClean="0"/>
              <a:t>As you can see here, we are approximately 1.5 million short in AMH.  But keep in mind the network base has not accounted for the ME Admin or any legislative budget reductions for the year.</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9A65DB7-BAA1-4489-AA60-041128604664}" type="slidenum">
              <a:rPr lang="en-US" smtClean="0"/>
              <a:t>6</a:t>
            </a:fld>
            <a:endParaRPr lang="en-US"/>
          </a:p>
        </p:txBody>
      </p:sp>
    </p:spTree>
    <p:extLst>
      <p:ext uri="{BB962C8B-B14F-4D97-AF65-F5344CB8AC3E}">
        <p14:creationId xmlns:p14="http://schemas.microsoft.com/office/powerpoint/2010/main" val="314721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work towards balancing the budget,</a:t>
            </a:r>
            <a:r>
              <a:rPr lang="en-US" baseline="0" dirty="0" smtClean="0"/>
              <a:t> we must determine each contract’s percentage in relation to the network total.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The spreadsheet automatically calculates the proportionate share of each contract using the formula of contract base / network base </a:t>
            </a:r>
            <a:r>
              <a:rPr lang="en-US" u="sng" baseline="0" dirty="0" smtClean="0"/>
              <a:t>for each program individually.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example: Contract C is a provider of substance abuse services only.  Therefore, it is logical that Contract C has a 0% share of AMH.  However, Contract C’s percentage will be different in ASA and CSA.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Checks and balances: The spreadsheet shows that the contract percentages for this program = 100%</a:t>
            </a:r>
          </a:p>
        </p:txBody>
      </p:sp>
      <p:sp>
        <p:nvSpPr>
          <p:cNvPr id="4" name="Slide Number Placeholder 3"/>
          <p:cNvSpPr>
            <a:spLocks noGrp="1"/>
          </p:cNvSpPr>
          <p:nvPr>
            <p:ph type="sldNum" sz="quarter" idx="10"/>
          </p:nvPr>
        </p:nvSpPr>
        <p:spPr/>
        <p:txBody>
          <a:bodyPr/>
          <a:lstStyle/>
          <a:p>
            <a:fld id="{09A65DB7-BAA1-4489-AA60-041128604664}" type="slidenum">
              <a:rPr lang="en-US" smtClean="0"/>
              <a:t>7</a:t>
            </a:fld>
            <a:endParaRPr lang="en-US"/>
          </a:p>
        </p:txBody>
      </p:sp>
    </p:spTree>
    <p:extLst>
      <p:ext uri="{BB962C8B-B14F-4D97-AF65-F5344CB8AC3E}">
        <p14:creationId xmlns:p14="http://schemas.microsoft.com/office/powerpoint/2010/main" val="369545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Next, we translate the</a:t>
            </a:r>
            <a:r>
              <a:rPr lang="en-US" baseline="0" dirty="0" smtClean="0"/>
              <a:t> percentages to dollars to show how the bottom line must be adjusted for each contract to balance the AMH budget.</a:t>
            </a:r>
          </a:p>
          <a:p>
            <a:endParaRPr lang="en-US" baseline="0" dirty="0" smtClean="0"/>
          </a:p>
          <a:p>
            <a:r>
              <a:rPr lang="en-US" baseline="0" dirty="0" smtClean="0"/>
              <a:t>As you can see in this example, if we adjust: </a:t>
            </a:r>
          </a:p>
          <a:p>
            <a:pPr marL="171450" indent="-171450">
              <a:buFont typeface="Arial" panose="020B0604020202020204" pitchFamily="34" charset="0"/>
              <a:buChar char="•"/>
            </a:pPr>
            <a:r>
              <a:rPr lang="en-US" baseline="0" dirty="0" smtClean="0"/>
              <a:t>$6717 from contract A’s base</a:t>
            </a:r>
          </a:p>
          <a:p>
            <a:pPr marL="171450" indent="-171450">
              <a:buFont typeface="Arial" panose="020B0604020202020204" pitchFamily="34" charset="0"/>
              <a:buChar char="•"/>
            </a:pPr>
            <a:r>
              <a:rPr lang="en-US" baseline="0" dirty="0" smtClean="0"/>
              <a:t>$302 from contract B’s base</a:t>
            </a:r>
          </a:p>
          <a:p>
            <a:pPr marL="171450" indent="-171450">
              <a:buFont typeface="Arial" panose="020B0604020202020204" pitchFamily="34" charset="0"/>
              <a:buChar char="•"/>
            </a:pPr>
            <a:r>
              <a:rPr lang="en-US" baseline="0" dirty="0" smtClean="0"/>
              <a:t>And so 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We will arrive at a total AMH budget of $26,144,402  for the network, which is in line with our budget for AMH from DCF.</a:t>
            </a:r>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8</a:t>
            </a:fld>
            <a:endParaRPr lang="en-US"/>
          </a:p>
        </p:txBody>
      </p:sp>
    </p:spTree>
    <p:extLst>
      <p:ext uri="{BB962C8B-B14F-4D97-AF65-F5344CB8AC3E}">
        <p14:creationId xmlns:p14="http://schemas.microsoft.com/office/powerpoint/2010/main" val="351392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review:</a:t>
            </a:r>
          </a:p>
          <a:p>
            <a:endParaRPr lang="en-US" baseline="0" dirty="0" smtClean="0"/>
          </a:p>
          <a:p>
            <a:pPr marL="228600" indent="-228600">
              <a:buAutoNum type="arabicPeriod"/>
            </a:pPr>
            <a:r>
              <a:rPr lang="en-US" baseline="0" dirty="0" smtClean="0"/>
              <a:t>We have plugged in our budget from DCF for each program (AMH, CMH, ASA, and CSA.)</a:t>
            </a:r>
          </a:p>
          <a:p>
            <a:pPr marL="228600" indent="-228600">
              <a:buAutoNum type="arabicPeriod"/>
            </a:pPr>
            <a:r>
              <a:rPr lang="en-US" baseline="0" dirty="0" smtClean="0"/>
              <a:t>We have plugged in individual contract base amounts from assignment letters.</a:t>
            </a:r>
          </a:p>
          <a:p>
            <a:pPr marL="228600" indent="-228600">
              <a:buAutoNum type="arabicPeriod"/>
            </a:pPr>
            <a:r>
              <a:rPr lang="en-US" baseline="0" dirty="0" smtClean="0"/>
              <a:t>We have calculated our bottom line difference for each program.</a:t>
            </a:r>
          </a:p>
          <a:p>
            <a:pPr marL="228600" indent="-228600">
              <a:buAutoNum type="arabicPeriod"/>
            </a:pPr>
            <a:r>
              <a:rPr lang="en-US" baseline="0" dirty="0" smtClean="0"/>
              <a:t>And we have calculated each contract’s bottom line adjustment in order to balance our network budget to the DCF budget.</a:t>
            </a:r>
          </a:p>
          <a:p>
            <a:pPr marL="228600" indent="-228600">
              <a:buAutoNum type="arabicPeriod"/>
            </a:pPr>
            <a:endParaRPr lang="en-US" baseline="0" dirty="0" smtClean="0"/>
          </a:p>
          <a:p>
            <a:pPr marL="0" indent="0">
              <a:buNone/>
            </a:pPr>
            <a:r>
              <a:rPr lang="en-US" baseline="0" dirty="0" smtClean="0"/>
              <a:t>So how will the bottom line adjustments look WITHIN each contract?</a:t>
            </a:r>
            <a:endParaRPr lang="en-US" dirty="0"/>
          </a:p>
        </p:txBody>
      </p:sp>
      <p:sp>
        <p:nvSpPr>
          <p:cNvPr id="4" name="Slide Number Placeholder 3"/>
          <p:cNvSpPr>
            <a:spLocks noGrp="1"/>
          </p:cNvSpPr>
          <p:nvPr>
            <p:ph type="sldNum" sz="quarter" idx="10"/>
          </p:nvPr>
        </p:nvSpPr>
        <p:spPr/>
        <p:txBody>
          <a:bodyPr/>
          <a:lstStyle/>
          <a:p>
            <a:fld id="{09A65DB7-BAA1-4489-AA60-041128604664}" type="slidenum">
              <a:rPr lang="en-US" smtClean="0"/>
              <a:t>9</a:t>
            </a:fld>
            <a:endParaRPr lang="en-US"/>
          </a:p>
        </p:txBody>
      </p:sp>
    </p:spTree>
    <p:extLst>
      <p:ext uri="{BB962C8B-B14F-4D97-AF65-F5344CB8AC3E}">
        <p14:creationId xmlns:p14="http://schemas.microsoft.com/office/powerpoint/2010/main" val="167147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a:t>
            </a:r>
            <a:r>
              <a:rPr lang="en-US" baseline="0" dirty="0" smtClean="0"/>
              <a:t> from the first slide that Section B is mostly funded with general revenue is the funding with the least amount of restrictions on its use.</a:t>
            </a:r>
          </a:p>
          <a:p>
            <a:endParaRPr lang="en-US" baseline="0" dirty="0" smtClean="0"/>
          </a:p>
          <a:p>
            <a:pPr marL="228600" indent="-228600">
              <a:buAutoNum type="arabicPeriod"/>
            </a:pPr>
            <a:r>
              <a:rPr lang="en-US" baseline="0" dirty="0" smtClean="0"/>
              <a:t>Therefore, make as much of our adjustment in section B of each contract as possible.</a:t>
            </a:r>
          </a:p>
          <a:p>
            <a:pPr marL="228600" indent="-228600">
              <a:buAutoNum type="arabicPeriod"/>
            </a:pPr>
            <a:endParaRPr lang="en-US" baseline="0" dirty="0" smtClean="0"/>
          </a:p>
          <a:p>
            <a:pPr marL="0" indent="0">
              <a:buNone/>
            </a:pPr>
            <a:r>
              <a:rPr lang="en-US" baseline="0" dirty="0" smtClean="0"/>
              <a:t>So for this example:</a:t>
            </a:r>
          </a:p>
          <a:p>
            <a:pPr marL="171450" indent="-171450">
              <a:buFont typeface="Arial" panose="020B0604020202020204" pitchFamily="34" charset="0"/>
              <a:buChar char="•"/>
            </a:pPr>
            <a:r>
              <a:rPr lang="en-US" baseline="0" dirty="0" smtClean="0"/>
              <a:t>Contracts A and B, we will deduct $6717 and $302 respectively from section B funding in each of those contracts.</a:t>
            </a:r>
          </a:p>
          <a:p>
            <a:pPr marL="171450" indent="-171450">
              <a:buFont typeface="Arial" panose="020B0604020202020204" pitchFamily="34" charset="0"/>
              <a:buChar char="•"/>
            </a:pPr>
            <a:r>
              <a:rPr lang="en-US" baseline="0" dirty="0" smtClean="0"/>
              <a:t>Contract C requires no deduction in AMH, but we will adjust ASA and CSA later.</a:t>
            </a:r>
          </a:p>
          <a:p>
            <a:pPr marL="171450" indent="-171450">
              <a:buFont typeface="Arial" panose="020B0604020202020204" pitchFamily="34" charset="0"/>
              <a:buChar char="•"/>
            </a:pPr>
            <a:r>
              <a:rPr lang="en-US" baseline="0" dirty="0" smtClean="0"/>
              <a:t>Contract D has both Section B and Section C funding.  So we will deduct the full $331,544 from Section B of the contract.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Contract E poses a problem – Contract E has $0 Section B funding.  Its AMH funding is solely in Section C.  So where do we deduct Contract E’s share of the network’s adjustment to balance the budget?  It would not be fair and equitable to spread Contract E’s $38,233 adjustment to Contracts A, B, and D.</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9A65DB7-BAA1-4489-AA60-041128604664}" type="slidenum">
              <a:rPr lang="en-US" smtClean="0"/>
              <a:t>10</a:t>
            </a:fld>
            <a:endParaRPr lang="en-US"/>
          </a:p>
        </p:txBody>
      </p:sp>
    </p:spTree>
    <p:extLst>
      <p:ext uri="{BB962C8B-B14F-4D97-AF65-F5344CB8AC3E}">
        <p14:creationId xmlns:p14="http://schemas.microsoft.com/office/powerpoint/2010/main" val="285221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CB641A-9900-4114-9B26-0F3104030BB1}" type="datetimeFigureOut">
              <a:rPr lang="en-US" smtClean="0"/>
              <a:t>3/10/2014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3EE56A-CE87-4D73-954C-9040B1425CC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B641A-9900-4114-9B26-0F3104030BB1}"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B641A-9900-4114-9B26-0F3104030BB1}"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B641A-9900-4114-9B26-0F3104030BB1}"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CB641A-9900-4114-9B26-0F3104030BB1}"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EE56A-CE87-4D73-954C-9040B1425CC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CB641A-9900-4114-9B26-0F3104030BB1}"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CB641A-9900-4114-9B26-0F3104030BB1}"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CB641A-9900-4114-9B26-0F3104030BB1}"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EE56A-CE87-4D73-954C-9040B1425CC3}" type="slidenum">
              <a:rPr lang="en-US" smtClean="0"/>
              <a:t>‹#›</a:t>
            </a:fld>
            <a:endParaRPr lang="en-US"/>
          </a:p>
        </p:txBody>
      </p:sp>
      <p:pic>
        <p:nvPicPr>
          <p:cNvPr id="5" name="Picture 4"/>
          <p:cNvPicPr>
            <a:picLocks noChangeAspect="1" noChangeArrowheads="1"/>
          </p:cNvPicPr>
          <p:nvPr userDrawn="1"/>
        </p:nvPicPr>
        <p:blipFill>
          <a:blip r:embed="rId2"/>
          <a:srcRect/>
          <a:stretch>
            <a:fillRect/>
          </a:stretch>
        </p:blipFill>
        <p:spPr bwMode="auto">
          <a:xfrm>
            <a:off x="0" y="5981778"/>
            <a:ext cx="1066800" cy="87622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CB641A-9900-4114-9B26-0F3104030BB1}"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EE56A-CE87-4D73-954C-9040B1425C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CB641A-9900-4114-9B26-0F3104030BB1}"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3EE56A-CE87-4D73-954C-9040B1425CC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CB641A-9900-4114-9B26-0F3104030BB1}" type="datetimeFigureOut">
              <a:rPr lang="en-US" smtClean="0"/>
              <a:t>3/10/2014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3EE56A-CE87-4D73-954C-9040B1425CC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FY1314 Network Budget  Allocation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March 7, 2014</a:t>
            </a:r>
          </a:p>
          <a:p>
            <a:endParaRPr lang="en-US" dirty="0" smtClean="0"/>
          </a:p>
          <a:p>
            <a:endParaRPr lang="en-US" dirty="0"/>
          </a:p>
          <a:p>
            <a:r>
              <a:rPr lang="en-US" dirty="0" smtClean="0"/>
              <a:t>Central Florida Cares Health System, Inc.</a:t>
            </a:r>
            <a:endParaRPr lang="en-US" dirty="0"/>
          </a:p>
        </p:txBody>
      </p:sp>
    </p:spTree>
    <p:extLst>
      <p:ext uri="{BB962C8B-B14F-4D97-AF65-F5344CB8AC3E}">
        <p14:creationId xmlns:p14="http://schemas.microsoft.com/office/powerpoint/2010/main" val="3524475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838200"/>
          </a:xfrm>
        </p:spPr>
        <p:txBody>
          <a:bodyPr>
            <a:noAutofit/>
          </a:bodyPr>
          <a:lstStyle/>
          <a:p>
            <a:r>
              <a:rPr lang="en-US" sz="4000" dirty="0" smtClean="0"/>
              <a:t>1. Adjust in Section B where possible.</a:t>
            </a:r>
            <a:endParaRPr lang="en-US" sz="4000" dirty="0"/>
          </a:p>
        </p:txBody>
      </p:sp>
      <p:pic>
        <p:nvPicPr>
          <p:cNvPr id="819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26"/>
            <a:ext cx="8229600" cy="33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257800" y="36576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43600" y="3656463"/>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9000" y="3656463"/>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57800" y="5411337"/>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43600" y="5411337"/>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15200" y="5411337"/>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305800" y="41148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39100" y="5425765"/>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15200" y="3962400"/>
            <a:ext cx="685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40436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5" grpId="0" animBg="1"/>
      <p:bldP spid="16" grpId="0" animBg="1"/>
      <p:bldP spid="17" grpId="0" animBg="1"/>
      <p:bldP spid="7" grpId="0" animBg="1"/>
      <p:bldP spid="1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Budget: Post Balance</a:t>
            </a:r>
            <a:endParaRPr lang="en-US" dirty="0"/>
          </a:p>
        </p:txBody>
      </p:sp>
      <p:pic>
        <p:nvPicPr>
          <p:cNvPr id="102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26"/>
            <a:ext cx="8229600" cy="33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3810000" y="36576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71900" y="48768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0" y="4038600"/>
            <a:ext cx="6096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3079898" y="5206410"/>
            <a:ext cx="152400" cy="9994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4710223" y="5206410"/>
            <a:ext cx="152400" cy="9994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7708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8" repeatCount="indefinite" fill="hold" grpId="0" nodeType="clickEffect">
                                  <p:stCondLst>
                                    <p:cond delay="0"/>
                                  </p:stCondLst>
                                  <p:endCondLst>
                                    <p:cond evt="onNext" delay="0">
                                      <p:tgtEl>
                                        <p:sldTgt/>
                                      </p:tgtEl>
                                    </p:cond>
                                  </p:endCondLst>
                                  <p:childTnLst>
                                    <p:set>
                                      <p:cBhvr>
                                        <p:cTn id="23" dur="1" fill="hold">
                                          <p:stCondLst>
                                            <p:cond delay="0"/>
                                          </p:stCondLst>
                                        </p:cTn>
                                        <p:tgtEl>
                                          <p:spTgt spid="11"/>
                                        </p:tgtEl>
                                        <p:attrNameLst>
                                          <p:attrName>style.visibility</p:attrName>
                                        </p:attrNameLst>
                                      </p:cBhvr>
                                      <p:to>
                                        <p:strVal val="visible"/>
                                      </p:to>
                                    </p:set>
                                    <p:animEffect transition="in" filter="wheel(8)">
                                      <p:cBhvr>
                                        <p:cTn id="24" dur="2000"/>
                                        <p:tgtEl>
                                          <p:spTgt spid="11"/>
                                        </p:tgtEl>
                                      </p:cBhvr>
                                    </p:animEffect>
                                  </p:childTnLst>
                                </p:cTn>
                              </p:par>
                              <p:par>
                                <p:cTn id="25" presetID="21" presetClass="entr" presetSubtype="8" repeatCount="indefinite" fill="hold" grpId="0" nodeType="withEffect">
                                  <p:stCondLst>
                                    <p:cond delay="0"/>
                                  </p:stCondLst>
                                  <p:endCondLst>
                                    <p:cond evt="onNext" delay="0">
                                      <p:tgtEl>
                                        <p:sldTgt/>
                                      </p:tgtEl>
                                    </p:cond>
                                  </p:endCondLst>
                                  <p:childTnLst>
                                    <p:set>
                                      <p:cBhvr>
                                        <p:cTn id="26" dur="1" fill="hold">
                                          <p:stCondLst>
                                            <p:cond delay="0"/>
                                          </p:stCondLst>
                                        </p:cTn>
                                        <p:tgtEl>
                                          <p:spTgt spid="15"/>
                                        </p:tgtEl>
                                        <p:attrNameLst>
                                          <p:attrName>style.visibility</p:attrName>
                                        </p:attrNameLst>
                                      </p:cBhvr>
                                      <p:to>
                                        <p:strVal val="visible"/>
                                      </p:to>
                                    </p:set>
                                    <p:animEffect transition="in" filter="wheel(8)">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3" grpId="0" animBg="1"/>
      <p:bldP spid="1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ME / DCF Contract Amendment</a:t>
            </a:r>
            <a:endParaRPr lang="en-US" dirty="0"/>
          </a:p>
        </p:txBody>
      </p:sp>
      <p:pic>
        <p:nvPicPr>
          <p:cNvPr id="102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26"/>
            <a:ext cx="8229600" cy="33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1295400" y="3276600"/>
            <a:ext cx="2590800" cy="457200"/>
          </a:xfrm>
          <a:prstGeom prst="cloudCallout">
            <a:avLst>
              <a:gd name="adj1" fmla="val -18371"/>
              <a:gd name="adj2" fmla="val 415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28112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autoRev="1" fill="hold" grpId="0" nodeType="click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endParaRPr lang="en-US" dirty="0"/>
          </a:p>
          <a:p>
            <a:endParaRPr lang="en-US" dirty="0" smtClean="0"/>
          </a:p>
          <a:p>
            <a:r>
              <a:rPr lang="en-US" dirty="0" smtClean="0"/>
              <a:t>Central Florida Cares Health System. Inc. </a:t>
            </a:r>
            <a:endParaRPr lang="en-US" dirty="0"/>
          </a:p>
        </p:txBody>
      </p:sp>
    </p:spTree>
    <p:extLst>
      <p:ext uri="{BB962C8B-B14F-4D97-AF65-F5344CB8AC3E}">
        <p14:creationId xmlns:p14="http://schemas.microsoft.com/office/powerpoint/2010/main" val="54830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706775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72367"/>
            <a:ext cx="7101878" cy="122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228600" y="1024719"/>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91069" y="16764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91069" y="2743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127103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6"/>
            <a:ext cx="2212848" cy="2785404"/>
          </a:xfrm>
        </p:spPr>
        <p:txBody>
          <a:bodyPr>
            <a:noAutofit/>
          </a:bodyPr>
          <a:lstStyle/>
          <a:p>
            <a:r>
              <a:rPr lang="en-US" sz="3200" dirty="0" smtClean="0"/>
              <a:t>How does CFCHS set up the Network Budget?</a:t>
            </a:r>
            <a:endParaRPr lang="en-US" sz="3200" dirty="0"/>
          </a:p>
        </p:txBody>
      </p:sp>
      <p:pic>
        <p:nvPicPr>
          <p:cNvPr id="11266" name="Picture 2" descr="C:\Users\afedeles\AppData\Local\Microsoft\Windows\Temporary Internet Files\Content.IE5\HLUEDF6V\MP9004421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2662">
            <a:off x="3437025" y="1201966"/>
            <a:ext cx="4642978" cy="3958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157583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Enter SOF allotments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51702" y="1935163"/>
            <a:ext cx="624059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flipH="1">
            <a:off x="4907278" y="914400"/>
            <a:ext cx="182881"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2895600"/>
            <a:ext cx="1447800" cy="27432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6226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 Enter base amounts from DCF assignment letters.</a:t>
            </a:r>
            <a:endParaRPr lang="en-US" dirty="0"/>
          </a:p>
        </p:txBody>
      </p:sp>
      <p:pic>
        <p:nvPicPr>
          <p:cNvPr id="819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26"/>
            <a:ext cx="8229600" cy="33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5486400" y="16764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096000" y="1687773"/>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781800" y="1683224"/>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543800" y="16764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305800" y="1687773"/>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5400" y="5105400"/>
            <a:ext cx="3643579" cy="299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8843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Calculate budget differences.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51702" y="1935163"/>
            <a:ext cx="624059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flipH="1">
            <a:off x="5951219" y="933450"/>
            <a:ext cx="182881"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0200" y="2971800"/>
            <a:ext cx="1447800" cy="27432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27726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4. Calculate proportionate share of each contract.</a:t>
            </a:r>
            <a:endParaRPr lang="en-US" dirty="0"/>
          </a:p>
        </p:txBody>
      </p:sp>
      <p:pic>
        <p:nvPicPr>
          <p:cNvPr id="819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26"/>
            <a:ext cx="8229600" cy="33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a:off x="5562600" y="5495925"/>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6172200" y="54864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6858000" y="5495925"/>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7467600" y="54864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334375" y="54864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9600" y="5257800"/>
            <a:ext cx="914400" cy="257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6096000"/>
            <a:ext cx="4038600" cy="369332"/>
          </a:xfrm>
          <a:prstGeom prst="rect">
            <a:avLst/>
          </a:prstGeom>
          <a:noFill/>
        </p:spPr>
        <p:txBody>
          <a:bodyPr wrap="square" rtlCol="0">
            <a:spAutoFit/>
          </a:bodyPr>
          <a:lstStyle/>
          <a:p>
            <a:r>
              <a:rPr lang="en-US" dirty="0" smtClean="0"/>
              <a:t>Formula: </a:t>
            </a:r>
            <a:r>
              <a:rPr lang="en-US" dirty="0"/>
              <a:t>C</a:t>
            </a:r>
            <a:r>
              <a:rPr lang="en-US" dirty="0" smtClean="0"/>
              <a:t>ontract base / Total base</a:t>
            </a:r>
            <a:endParaRPr lang="en-US" dirty="0"/>
          </a:p>
        </p:txBody>
      </p:sp>
      <p:pic>
        <p:nvPicPr>
          <p:cNvPr id="18" name="Picture 17"/>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9406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6" grpId="0" animBg="1"/>
      <p:bldP spid="1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5. Translate to dollars and adjust bottom line.</a:t>
            </a:r>
            <a:endParaRPr lang="en-US" dirty="0"/>
          </a:p>
        </p:txBody>
      </p:sp>
      <p:pic>
        <p:nvPicPr>
          <p:cNvPr id="819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26"/>
            <a:ext cx="8229600" cy="33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343400" y="5638800"/>
            <a:ext cx="914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49530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43400" y="54864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49530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86389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6"/>
            <a:ext cx="2212848" cy="2785404"/>
          </a:xfrm>
        </p:spPr>
        <p:txBody>
          <a:bodyPr>
            <a:noAutofit/>
          </a:bodyPr>
          <a:lstStyle/>
          <a:p>
            <a:r>
              <a:rPr lang="en-US" sz="3200" dirty="0" smtClean="0"/>
              <a:t>How does CFCHS adjust each contract to get to the bottom line?</a:t>
            </a:r>
            <a:endParaRPr lang="en-US" sz="3200" dirty="0"/>
          </a:p>
        </p:txBody>
      </p:sp>
      <p:sp>
        <p:nvSpPr>
          <p:cNvPr id="4" name="Picture Placeholder 3"/>
          <p:cNvSpPr>
            <a:spLocks noGrp="1"/>
          </p:cNvSpPr>
          <p:nvPr>
            <p:ph type="pic" idx="1"/>
          </p:nvPr>
        </p:nvSpPr>
        <p:spPr/>
      </p:sp>
      <p:pic>
        <p:nvPicPr>
          <p:cNvPr id="9221" name="Picture 5" descr="C:\Users\afedeles\AppData\Local\Microsoft\Windows\Temporary Internet Files\Content.IE5\B9OBHUH7\MP900398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8244">
            <a:off x="3487731" y="1177968"/>
            <a:ext cx="4602940" cy="40013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a:srcRect/>
          <a:stretch>
            <a:fillRect/>
          </a:stretch>
        </p:blipFill>
        <p:spPr bwMode="auto">
          <a:xfrm>
            <a:off x="1238" y="5981779"/>
            <a:ext cx="1141762" cy="876221"/>
          </a:xfrm>
          <a:prstGeom prst="rect">
            <a:avLst/>
          </a:prstGeom>
          <a:noFill/>
          <a:ln w="9525">
            <a:noFill/>
            <a:miter lim="800000"/>
            <a:headEnd/>
            <a:tailEnd/>
          </a:ln>
        </p:spPr>
      </p:pic>
    </p:spTree>
    <p:extLst>
      <p:ext uri="{BB962C8B-B14F-4D97-AF65-F5344CB8AC3E}">
        <p14:creationId xmlns:p14="http://schemas.microsoft.com/office/powerpoint/2010/main" val="3758360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376</TotalTime>
  <Words>1147</Words>
  <Application>Microsoft Office PowerPoint</Application>
  <PresentationFormat>On-screen Show (4:3)</PresentationFormat>
  <Paragraphs>104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FY1314 Network Budget  Allocation</vt:lpstr>
      <vt:lpstr>PowerPoint Presentation</vt:lpstr>
      <vt:lpstr>How does CFCHS set up the Network Budget?</vt:lpstr>
      <vt:lpstr>1. Enter SOF allotments</vt:lpstr>
      <vt:lpstr>2. Enter base amounts from DCF assignment letters.</vt:lpstr>
      <vt:lpstr>3. Calculate budget differences.</vt:lpstr>
      <vt:lpstr>4. Calculate proportionate share of each contract.</vt:lpstr>
      <vt:lpstr>5. Translate to dollars and adjust bottom line.</vt:lpstr>
      <vt:lpstr>How does CFCHS adjust each contract to get to the bottom line?</vt:lpstr>
      <vt:lpstr>1. Adjust in Section B where possible.</vt:lpstr>
      <vt:lpstr>Budget: Post Balance</vt:lpstr>
      <vt:lpstr>ME / DCF Contract Amendment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FY1314 Network Budget  Allocation</dc:title>
  <dc:creator>AFedeles</dc:creator>
  <cp:lastModifiedBy>AFedeles</cp:lastModifiedBy>
  <cp:revision>35</cp:revision>
  <dcterms:created xsi:type="dcterms:W3CDTF">2014-03-06T01:21:25Z</dcterms:created>
  <dcterms:modified xsi:type="dcterms:W3CDTF">2014-03-10T14:19:55Z</dcterms:modified>
</cp:coreProperties>
</file>