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678" r:id="rId1"/>
  </p:sldMasterIdLst>
  <p:notesMasterIdLst>
    <p:notesMasterId r:id="rId5"/>
  </p:notesMasterIdLst>
  <p:handoutMasterIdLst>
    <p:handoutMasterId r:id="rId6"/>
  </p:handoutMasterIdLst>
  <p:sldIdLst>
    <p:sldId id="472" r:id="rId2"/>
    <p:sldId id="482" r:id="rId3"/>
    <p:sldId id="483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F27A47-A6E9-434D-896A-6018CAB58E17}" v="9" dt="2023-12-05T17:18:10.1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577" autoAdjust="0"/>
  </p:normalViewPr>
  <p:slideViewPr>
    <p:cSldViewPr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584"/>
    </p:cViewPr>
  </p:sorterViewPr>
  <p:notesViewPr>
    <p:cSldViewPr>
      <p:cViewPr>
        <p:scale>
          <a:sx n="167" d="100"/>
          <a:sy n="167" d="100"/>
        </p:scale>
        <p:origin x="588" y="-26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A89E6-323A-43C1-BD9F-7E0B160BEEE0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2F674-FD84-438B-9EF8-E2A63BD07E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688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A1A464D-9365-4422-B809-36ED415C4471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A4B578A-CC48-474E-8188-53AC00A425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476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7C92-F2BD-4ED8-94CF-53444FF271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0606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7C92-F2BD-4ED8-94CF-53444FF271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68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fld id="{ADF27C92-F2BD-4ED8-94CF-53444FF271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2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7C92-F2BD-4ED8-94CF-53444FF271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12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F27C92-F2BD-4ED8-94CF-53444FF271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333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7C92-F2BD-4ED8-94CF-53444FF271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352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7C92-F2BD-4ED8-94CF-53444FF271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2069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7C92-F2BD-4ED8-94CF-53444FF271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22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7C92-F2BD-4ED8-94CF-53444FF271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165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9286" y="2187655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1557" y="2438400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7C92-F2BD-4ED8-94CF-53444FF271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3291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7C92-F2BD-4ED8-94CF-53444FF271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42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ADF27C92-F2BD-4ED8-94CF-53444FF271E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111" y="1553122"/>
            <a:ext cx="889498" cy="8894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234310"/>
            <a:ext cx="1700805" cy="1403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2126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679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E44BB-DB19-9080-2DE3-7FE5942E3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139" y="336000"/>
            <a:ext cx="7772400" cy="150876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2023 – 2026 Strategic Plan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6DA79-E24F-B5DE-0019-30F2389FC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December 14,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B163B5-FA56-F50E-E1BF-6B4659062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7C92-F2BD-4ED8-94CF-53444FF271E0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Google Shape;78;p5">
            <a:extLst>
              <a:ext uri="{FF2B5EF4-FFF2-40B4-BE49-F238E27FC236}">
                <a16:creationId xmlns:a16="http://schemas.microsoft.com/office/drawing/2014/main" id="{463008EA-AC33-A25D-AAC2-1CFCF1E70B8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6200" y="1829873"/>
            <a:ext cx="8036539" cy="1165578"/>
          </a:xfrm>
          <a:prstGeom prst="rect">
            <a:avLst/>
          </a:prstGeom>
        </p:spPr>
        <p:txBody>
          <a:bodyPr>
            <a:normAutofit/>
          </a:bodyPr>
          <a:lstStyle/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/>
            </a:pPr>
            <a:r>
              <a:rPr lang="en-US" sz="2400" dirty="0">
                <a:cs typeface="Calibri Light"/>
              </a:rPr>
              <a:t>Goal 1:</a:t>
            </a:r>
            <a:r>
              <a:rPr lang="en-US" sz="2400" b="1" dirty="0">
                <a:cs typeface="Calibri Light"/>
              </a:rPr>
              <a:t> </a:t>
            </a:r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Expand the CFCHS system of care to serve the needs of additional consumers and counties for central region.  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 b="1"/>
            </a:pPr>
            <a:r>
              <a:rPr lang="en-US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(Circuits 5, 9, 10, and 18)</a:t>
            </a:r>
            <a:endParaRPr sz="1400" dirty="0">
              <a:solidFill>
                <a:schemeClr val="accent2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Google Shape;79;p5">
            <a:extLst>
              <a:ext uri="{FF2B5EF4-FFF2-40B4-BE49-F238E27FC236}">
                <a16:creationId xmlns:a16="http://schemas.microsoft.com/office/drawing/2014/main" id="{29662BC1-EFCA-3ECB-99D5-343C86EAAAD5}"/>
              </a:ext>
            </a:extLst>
          </p:cNvPr>
          <p:cNvSpPr txBox="1">
            <a:spLocks/>
          </p:cNvSpPr>
          <p:nvPr/>
        </p:nvSpPr>
        <p:spPr>
          <a:xfrm>
            <a:off x="712229" y="3105727"/>
            <a:ext cx="5479027" cy="28428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675" tIns="45675" rIns="45675" bIns="45675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05255">
              <a:lnSpc>
                <a:spcPct val="100000"/>
              </a:lnSpc>
              <a:spcBef>
                <a:spcPts val="0"/>
              </a:spcBef>
              <a:buFont typeface="Wingdings" pitchFamily="2" charset="2"/>
              <a:buNone/>
              <a:defRPr sz="1700" b="1">
                <a:solidFill>
                  <a:srgbClr val="001689"/>
                </a:solidFill>
              </a:defRPr>
            </a:pPr>
            <a:endParaRPr lang="en-US" sz="14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014552-9740-D7D7-12A2-35DDA975A4AF}"/>
              </a:ext>
            </a:extLst>
          </p:cNvPr>
          <p:cNvSpPr txBox="1"/>
          <p:nvPr/>
        </p:nvSpPr>
        <p:spPr>
          <a:xfrm>
            <a:off x="290134" y="3204931"/>
            <a:ext cx="3071090" cy="20672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16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u="sng" dirty="0">
                <a:solidFill>
                  <a:schemeClr val="accent2">
                    <a:lumMod val="40000"/>
                    <a:lumOff val="60000"/>
                  </a:schemeClr>
                </a:solidFill>
                <a:cs typeface="Calibri"/>
              </a:rPr>
              <a:t>Measurable objectives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  <a:cs typeface="Calibri"/>
              </a:rPr>
              <a:t>: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chemeClr val="accent2">
                    <a:lumMod val="40000"/>
                    <a:lumOff val="60000"/>
                  </a:schemeClr>
                </a:solidFill>
                <a:cs typeface="Calibri"/>
              </a:rPr>
              <a:t>Obtained</a:t>
            </a:r>
            <a:r>
              <a:rPr lang="en-US" sz="1500" b="1" dirty="0">
                <a:solidFill>
                  <a:srgbClr val="00B050"/>
                </a:solidFill>
                <a:cs typeface="Calibri"/>
              </a:rPr>
              <a:t> </a:t>
            </a:r>
            <a:r>
              <a:rPr lang="en-US" sz="1500" dirty="0">
                <a:cs typeface="Calibri"/>
              </a:rPr>
              <a:t>new State of Florida ME contract with expanded service area by April 2024.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500" b="1" dirty="0">
                <a:solidFill>
                  <a:schemeClr val="accent2">
                    <a:lumMod val="40000"/>
                    <a:lumOff val="60000"/>
                  </a:schemeClr>
                </a:solidFill>
                <a:ea typeface="Calibri" panose="020F0502020204030204"/>
                <a:cs typeface="Calibri"/>
              </a:rPr>
              <a:t>Collected and reported </a:t>
            </a:r>
            <a:r>
              <a:rPr lang="en-US" sz="1500" dirty="0">
                <a:ea typeface="Calibri" panose="020F0502020204030204"/>
                <a:cs typeface="Calibri"/>
              </a:rPr>
              <a:t>contractual outcome measures required by the state annually.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0E8ED416-46EB-163D-BA4F-C840DA72299C}"/>
              </a:ext>
            </a:extLst>
          </p:cNvPr>
          <p:cNvSpPr txBox="1">
            <a:spLocks/>
          </p:cNvSpPr>
          <p:nvPr/>
        </p:nvSpPr>
        <p:spPr>
          <a:xfrm>
            <a:off x="3960902" y="3194702"/>
            <a:ext cx="4988535" cy="334246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b="1" u="sng" dirty="0">
                <a:solidFill>
                  <a:schemeClr val="accent2">
                    <a:lumMod val="40000"/>
                    <a:lumOff val="60000"/>
                  </a:schemeClr>
                </a:solidFill>
                <a:cs typeface="Times New Roman"/>
              </a:rPr>
              <a:t>Background</a:t>
            </a:r>
            <a:r>
              <a:rPr lang="en-US" sz="3200" b="1" dirty="0">
                <a:solidFill>
                  <a:schemeClr val="accent2">
                    <a:lumMod val="40000"/>
                    <a:lumOff val="60000"/>
                  </a:schemeClr>
                </a:solidFill>
                <a:cs typeface="Times New Roman"/>
              </a:rPr>
              <a:t>:</a:t>
            </a:r>
          </a:p>
          <a:p>
            <a:pPr marL="0" indent="0">
              <a:buNone/>
            </a:pPr>
            <a:r>
              <a:rPr lang="en-US" sz="2400" dirty="0">
                <a:cs typeface="Times New Roman"/>
              </a:rPr>
              <a:t>CFCHS received notification from the Department of Children and Families of the release of the Managing Entity contract </a:t>
            </a:r>
            <a:r>
              <a:rPr lang="en-US" sz="2400" dirty="0">
                <a:solidFill>
                  <a:srgbClr val="FFFF00"/>
                </a:solidFill>
                <a:cs typeface="Times New Roman"/>
              </a:rPr>
              <a:t>procurement statewide</a:t>
            </a:r>
            <a:r>
              <a:rPr lang="en-US" sz="2400" dirty="0">
                <a:cs typeface="Times New Roman"/>
              </a:rPr>
              <a:t>. </a:t>
            </a:r>
            <a:endParaRPr lang="en-US" sz="2400" dirty="0">
              <a:cs typeface="Calibri"/>
            </a:endParaRPr>
          </a:p>
          <a:p>
            <a:pPr marL="0" indent="0">
              <a:buNone/>
            </a:pPr>
            <a:r>
              <a:rPr lang="en-US" sz="2400" dirty="0">
                <a:cs typeface="Times New Roman"/>
              </a:rPr>
              <a:t>There are </a:t>
            </a:r>
            <a:r>
              <a:rPr lang="en-US" sz="2400" dirty="0">
                <a:solidFill>
                  <a:srgbClr val="FFFF00"/>
                </a:solidFill>
                <a:cs typeface="Times New Roman"/>
              </a:rPr>
              <a:t>significant changes and realigning </a:t>
            </a:r>
            <a:r>
              <a:rPr lang="en-US" sz="2400" dirty="0">
                <a:cs typeface="Times New Roman"/>
              </a:rPr>
              <a:t>in the procurement that have a big impact on the current CFCHS structure and how we manage the system.  </a:t>
            </a:r>
            <a:endParaRPr lang="en-US" sz="2400" dirty="0">
              <a:cs typeface="Calibri"/>
            </a:endParaRPr>
          </a:p>
          <a:p>
            <a:pPr marL="0" indent="0">
              <a:buNone/>
            </a:pPr>
            <a:r>
              <a:rPr lang="en-US" sz="2400" dirty="0">
                <a:cs typeface="Times New Roman"/>
              </a:rPr>
              <a:t>Needs assessment by county is required to </a:t>
            </a:r>
            <a:r>
              <a:rPr lang="en-US" sz="2400" dirty="0">
                <a:solidFill>
                  <a:srgbClr val="FFFF00"/>
                </a:solidFill>
                <a:cs typeface="Times New Roman"/>
              </a:rPr>
              <a:t>identify services mix and delivery models</a:t>
            </a:r>
            <a:r>
              <a:rPr lang="en-US" sz="2400" dirty="0">
                <a:cs typeface="Times New Roman"/>
              </a:rPr>
              <a:t>, particularly in rural counties. 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FF00"/>
                </a:solidFill>
                <a:cs typeface="Times New Roman"/>
              </a:rPr>
              <a:t>Listening to community stakeholders </a:t>
            </a:r>
            <a:r>
              <a:rPr lang="en-US" sz="2400" dirty="0">
                <a:cs typeface="Times New Roman"/>
              </a:rPr>
              <a:t>once contract is awarded to CFCHS.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FFFF00"/>
                </a:solidFill>
                <a:cs typeface="Calibri"/>
              </a:rPr>
              <a:t>Target specific innovative approaches </a:t>
            </a:r>
            <a:r>
              <a:rPr lang="en-US" sz="2400" dirty="0">
                <a:cs typeface="Calibri"/>
              </a:rPr>
              <a:t>in Circuits 5 and 10.</a:t>
            </a:r>
          </a:p>
          <a:p>
            <a:endParaRPr lang="en-US" sz="2400" dirty="0">
              <a:solidFill>
                <a:srgbClr val="242424"/>
              </a:solidFill>
              <a:latin typeface="Calibri"/>
              <a:cs typeface="Times New Roman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4CA1F53-7C49-E548-464C-0EE1D0C4B34F}"/>
              </a:ext>
            </a:extLst>
          </p:cNvPr>
          <p:cNvCxnSpPr>
            <a:cxnSpLocks/>
          </p:cNvCxnSpPr>
          <p:nvPr/>
        </p:nvCxnSpPr>
        <p:spPr>
          <a:xfrm>
            <a:off x="3657599" y="3276600"/>
            <a:ext cx="0" cy="2895600"/>
          </a:xfrm>
          <a:prstGeom prst="line">
            <a:avLst/>
          </a:prstGeom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3535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AEE50-142F-05D1-82B6-FB2C40071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055" y="308164"/>
            <a:ext cx="7772400" cy="150876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2023 – 2026 Strategic Plan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FFD1F-CAFD-076A-8E1E-0F0EC54BC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December 14,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EE4182-0281-9B7E-F384-D7CB87E85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7C92-F2BD-4ED8-94CF-53444FF271E0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E9783CF-4535-7622-3870-DC8E77D45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055" y="1933181"/>
            <a:ext cx="7772400" cy="8080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cs typeface="Calibri Light"/>
              </a:rPr>
              <a:t>Goal 2</a:t>
            </a:r>
            <a:r>
              <a:rPr lang="en-US" sz="2400" b="1" dirty="0">
                <a:cs typeface="Calibri Light" panose="020F0302020204030204" pitchFamily="34" charset="0"/>
              </a:rPr>
              <a:t>: </a:t>
            </a:r>
            <a:r>
              <a:rPr lang="en-US" sz="2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Implement job enrichment to recruit top talent and retain required staffing.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2E7FD1D5-682B-D66F-EB65-684F4CF1D01B}"/>
              </a:ext>
            </a:extLst>
          </p:cNvPr>
          <p:cNvSpPr txBox="1">
            <a:spLocks/>
          </p:cNvSpPr>
          <p:nvPr/>
        </p:nvSpPr>
        <p:spPr>
          <a:xfrm>
            <a:off x="344055" y="3069064"/>
            <a:ext cx="3113916" cy="32004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u="sng" dirty="0">
                <a:solidFill>
                  <a:schemeClr val="accent2">
                    <a:lumMod val="40000"/>
                    <a:lumOff val="60000"/>
                  </a:schemeClr>
                </a:solidFill>
                <a:cs typeface="Calibri"/>
              </a:rPr>
              <a:t>Measurable objectives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  <a:cs typeface="Calibri"/>
              </a:rPr>
              <a:t>:</a:t>
            </a:r>
          </a:p>
          <a:p>
            <a:r>
              <a:rPr lang="en-US" sz="1500" dirty="0">
                <a:cs typeface="Calibri"/>
              </a:rPr>
              <a:t>Offered at least </a:t>
            </a:r>
            <a:r>
              <a:rPr lang="en-US" sz="1500" b="1" dirty="0">
                <a:solidFill>
                  <a:schemeClr val="accent2">
                    <a:lumMod val="40000"/>
                    <a:lumOff val="60000"/>
                  </a:schemeClr>
                </a:solidFill>
                <a:cs typeface="Calibri"/>
              </a:rPr>
              <a:t>1 job enrichment opportunity</a:t>
            </a:r>
            <a:r>
              <a:rPr lang="en-US" sz="1500" b="1" dirty="0">
                <a:cs typeface="Calibri"/>
              </a:rPr>
              <a:t> </a:t>
            </a:r>
            <a:r>
              <a:rPr lang="en-US" sz="1500" dirty="0">
                <a:cs typeface="Calibri"/>
              </a:rPr>
              <a:t>to </a:t>
            </a:r>
            <a:r>
              <a:rPr lang="en-US" sz="1500" b="1" dirty="0">
                <a:solidFill>
                  <a:schemeClr val="accent2">
                    <a:lumMod val="40000"/>
                    <a:lumOff val="60000"/>
                  </a:schemeClr>
                </a:solidFill>
                <a:cs typeface="Calibri"/>
              </a:rPr>
              <a:t>100% of CFCHS employees</a:t>
            </a:r>
            <a:r>
              <a:rPr lang="en-US" sz="1500" b="1" dirty="0">
                <a:cs typeface="Calibri"/>
              </a:rPr>
              <a:t> </a:t>
            </a:r>
            <a:r>
              <a:rPr lang="en-US" sz="1500" dirty="0">
                <a:cs typeface="Calibri"/>
              </a:rPr>
              <a:t>by June 30, 2026.</a:t>
            </a:r>
            <a:r>
              <a:rPr lang="en-US" sz="1500" dirty="0">
                <a:solidFill>
                  <a:srgbClr val="FF0000"/>
                </a:solidFill>
                <a:cs typeface="Calibri"/>
              </a:rPr>
              <a:t> </a:t>
            </a:r>
          </a:p>
          <a:p>
            <a:r>
              <a:rPr lang="en-US" sz="1500" b="1" dirty="0">
                <a:solidFill>
                  <a:schemeClr val="accent2">
                    <a:lumMod val="40000"/>
                    <a:lumOff val="60000"/>
                  </a:schemeClr>
                </a:solidFill>
                <a:cs typeface="Calibri"/>
              </a:rPr>
              <a:t>Maintained</a:t>
            </a:r>
            <a:r>
              <a:rPr lang="en-US" sz="1500" dirty="0">
                <a:cs typeface="Calibri"/>
              </a:rPr>
              <a:t> a voluntary separation turnover rate no more than </a:t>
            </a:r>
            <a:r>
              <a:rPr lang="en-US" sz="1500" b="1" dirty="0">
                <a:solidFill>
                  <a:schemeClr val="accent2">
                    <a:lumMod val="40000"/>
                    <a:lumOff val="60000"/>
                  </a:schemeClr>
                </a:solidFill>
                <a:cs typeface="Calibri"/>
              </a:rPr>
              <a:t>25%</a:t>
            </a:r>
            <a:r>
              <a:rPr lang="en-US" sz="1500" b="1" dirty="0">
                <a:solidFill>
                  <a:schemeClr val="accent4">
                    <a:lumMod val="60000"/>
                    <a:lumOff val="40000"/>
                  </a:schemeClr>
                </a:solidFill>
                <a:cs typeface="Calibri"/>
              </a:rPr>
              <a:t> </a:t>
            </a:r>
            <a:r>
              <a:rPr lang="en-US" sz="1500" dirty="0">
                <a:cs typeface="Calibri"/>
              </a:rPr>
              <a:t>at CFCHS per year.</a:t>
            </a:r>
            <a:endParaRPr lang="en-US" sz="1500" dirty="0">
              <a:ea typeface="Calibri"/>
              <a:cs typeface="Calibri"/>
            </a:endParaRPr>
          </a:p>
          <a:p>
            <a:r>
              <a:rPr lang="en-US" sz="1500" b="1" dirty="0">
                <a:solidFill>
                  <a:schemeClr val="accent2">
                    <a:lumMod val="40000"/>
                    <a:lumOff val="60000"/>
                  </a:schemeClr>
                </a:solidFill>
                <a:ea typeface="Calibri"/>
                <a:cs typeface="Calibri"/>
              </a:rPr>
              <a:t>Recruited</a:t>
            </a:r>
            <a:r>
              <a:rPr lang="en-US" sz="1500" b="1" dirty="0">
                <a:solidFill>
                  <a:srgbClr val="00B050"/>
                </a:solidFill>
                <a:ea typeface="Calibri"/>
                <a:cs typeface="Calibri"/>
              </a:rPr>
              <a:t> </a:t>
            </a:r>
            <a:r>
              <a:rPr lang="en-US" sz="1500" dirty="0">
                <a:ea typeface="Calibri"/>
                <a:cs typeface="Calibri"/>
              </a:rPr>
              <a:t>behavioral health professionals to fill </a:t>
            </a:r>
            <a:r>
              <a:rPr lang="en-US" sz="1500" b="1" dirty="0">
                <a:solidFill>
                  <a:schemeClr val="accent2">
                    <a:lumMod val="40000"/>
                    <a:lumOff val="60000"/>
                  </a:schemeClr>
                </a:solidFill>
                <a:ea typeface="Calibri"/>
                <a:cs typeface="Calibri"/>
              </a:rPr>
              <a:t>65% vacancies </a:t>
            </a:r>
            <a:r>
              <a:rPr lang="en-US" sz="1500" dirty="0">
                <a:ea typeface="Calibri"/>
                <a:cs typeface="Calibri"/>
              </a:rPr>
              <a:t>for CFCHS by June 30, 2025. </a:t>
            </a:r>
          </a:p>
          <a:p>
            <a:endParaRPr lang="en-US" sz="1500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dirty="0">
              <a:ea typeface="Calibri"/>
              <a:cs typeface="Calibri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51F51DB-209E-43F9-E80C-BAB32897A4C2}"/>
              </a:ext>
            </a:extLst>
          </p:cNvPr>
          <p:cNvSpPr txBox="1">
            <a:spLocks/>
          </p:cNvSpPr>
          <p:nvPr/>
        </p:nvSpPr>
        <p:spPr>
          <a:xfrm>
            <a:off x="3962403" y="3029874"/>
            <a:ext cx="4714113" cy="322854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u="sng" dirty="0">
                <a:solidFill>
                  <a:schemeClr val="accent2">
                    <a:lumMod val="40000"/>
                    <a:lumOff val="60000"/>
                  </a:schemeClr>
                </a:solidFill>
                <a:cs typeface="Times New Roman"/>
              </a:rPr>
              <a:t>Background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  <a:cs typeface="Times New Roman"/>
              </a:rPr>
              <a:t>:</a:t>
            </a:r>
          </a:p>
          <a:p>
            <a:pPr marL="0" indent="0">
              <a:buNone/>
            </a:pPr>
            <a:r>
              <a:rPr lang="en-US" sz="1500" dirty="0">
                <a:cs typeface="Calibri"/>
              </a:rPr>
              <a:t>Multiple disciplines in a relatively small organization like CFCHS make </a:t>
            </a:r>
            <a:r>
              <a:rPr lang="en-US" sz="1500" dirty="0">
                <a:solidFill>
                  <a:srgbClr val="FFFF00"/>
                </a:solidFill>
                <a:cs typeface="Calibri"/>
              </a:rPr>
              <a:t>vertical advancement into and within </a:t>
            </a:r>
            <a:r>
              <a:rPr lang="en-US" sz="1500" dirty="0">
                <a:cs typeface="Calibri"/>
              </a:rPr>
              <a:t>management difficult.</a:t>
            </a:r>
            <a:endParaRPr lang="en-US" sz="15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500" dirty="0">
                <a:solidFill>
                  <a:srgbClr val="FFFF00"/>
                </a:solidFill>
                <a:cs typeface="Calibri"/>
              </a:rPr>
              <a:t>Job enrichment</a:t>
            </a:r>
            <a:r>
              <a:rPr lang="en-US" sz="1500" dirty="0">
                <a:solidFill>
                  <a:schemeClr val="tx1">
                    <a:lumMod val="95000"/>
                  </a:schemeClr>
                </a:solidFill>
                <a:cs typeface="Calibri"/>
              </a:rPr>
              <a:t>:</a:t>
            </a:r>
            <a:r>
              <a:rPr lang="en-US" sz="1500" dirty="0">
                <a:solidFill>
                  <a:srgbClr val="FFFF00"/>
                </a:solidFill>
                <a:cs typeface="Calibri"/>
              </a:rPr>
              <a:t> </a:t>
            </a:r>
            <a:r>
              <a:rPr lang="en-US" sz="1500" dirty="0">
                <a:cs typeface="Calibri"/>
              </a:rPr>
              <a:t>Continuing education, cross training, conference, and advancement within tiers /</a:t>
            </a:r>
            <a:r>
              <a:rPr lang="en-US" sz="1500" dirty="0">
                <a:solidFill>
                  <a:srgbClr val="000000"/>
                </a:solidFill>
                <a:cs typeface="Calibri"/>
              </a:rPr>
              <a:t> </a:t>
            </a:r>
            <a:r>
              <a:rPr lang="en-US" sz="1500" dirty="0">
                <a:solidFill>
                  <a:srgbClr val="FFFF00"/>
                </a:solidFill>
                <a:cs typeface="Calibri"/>
              </a:rPr>
              <a:t>career paths </a:t>
            </a:r>
            <a:r>
              <a:rPr lang="en-US" sz="1500" dirty="0">
                <a:cs typeface="Calibri"/>
              </a:rPr>
              <a:t>are techniques used by organizations to encourage personal growth within the workforce.  </a:t>
            </a:r>
            <a:r>
              <a:rPr lang="en-US" sz="1500" dirty="0">
                <a:solidFill>
                  <a:srgbClr val="FFFF00"/>
                </a:solidFill>
                <a:cs typeface="Calibri"/>
              </a:rPr>
              <a:t>Track staff training on job enrichment</a:t>
            </a:r>
            <a:r>
              <a:rPr lang="en-US" sz="1500" dirty="0">
                <a:solidFill>
                  <a:schemeClr val="tx1">
                    <a:lumMod val="95000"/>
                  </a:schemeClr>
                </a:solidFill>
                <a:cs typeface="Calibri"/>
              </a:rPr>
              <a:t>.</a:t>
            </a:r>
            <a:endParaRPr lang="en-US" sz="1500" dirty="0">
              <a:solidFill>
                <a:schemeClr val="tx1">
                  <a:lumMod val="95000"/>
                </a:schemeClr>
              </a:solidFill>
              <a:ea typeface="Calibri"/>
              <a:cs typeface="Calibri"/>
            </a:endParaRPr>
          </a:p>
          <a:p>
            <a:pPr marL="0" indent="0">
              <a:buNone/>
            </a:pPr>
            <a:r>
              <a:rPr lang="en-US" sz="1500" dirty="0">
                <a:solidFill>
                  <a:srgbClr val="FFFF00"/>
                </a:solidFill>
                <a:cs typeface="Calibri"/>
              </a:rPr>
              <a:t>Recruiting and retaining new </a:t>
            </a:r>
            <a:r>
              <a:rPr lang="en-US" sz="1500" dirty="0">
                <a:cs typeface="Calibri"/>
              </a:rPr>
              <a:t>and existing staff for the expansion counties based on both current needs and new delivery models.</a:t>
            </a:r>
            <a:endParaRPr lang="en-US" sz="1500" dirty="0">
              <a:ea typeface="Calibri"/>
              <a:cs typeface="Calibri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541220F-9C13-1B1B-2A6E-7AE66E5B7B50}"/>
              </a:ext>
            </a:extLst>
          </p:cNvPr>
          <p:cNvCxnSpPr>
            <a:cxnSpLocks/>
          </p:cNvCxnSpPr>
          <p:nvPr/>
        </p:nvCxnSpPr>
        <p:spPr>
          <a:xfrm>
            <a:off x="3733800" y="3124200"/>
            <a:ext cx="0" cy="3090128"/>
          </a:xfrm>
          <a:prstGeom prst="line">
            <a:avLst/>
          </a:prstGeom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5109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7407F-009E-074C-7904-0B7379B25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545" y="342033"/>
            <a:ext cx="7772400" cy="1508760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25000"/>
                  </a:schemeClr>
                </a:solidFill>
              </a:rPr>
              <a:t>2023 – 2026 Strategic Plan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CF6E3-B73A-8ECB-4840-7F7484339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December 14, 20203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E70255-2BAF-1435-61D9-B3CCC636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7C92-F2BD-4ED8-94CF-53444FF271E0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5E8E63D-AD28-907D-BDF7-C9C165B8F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7731739" cy="60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cs typeface="Calibri Light"/>
              </a:rPr>
              <a:t>Goal 3: </a:t>
            </a:r>
            <a:r>
              <a:rPr lang="en-US" sz="2400" b="1" dirty="0">
                <a:latin typeface="Calibri Light"/>
                <a:cs typeface="Calibri"/>
              </a:rPr>
              <a:t>Expand behavioral health and primary medical service integration through partnerships and care collaboration.</a:t>
            </a:r>
            <a:endParaRPr lang="en-US" sz="2400" b="1" dirty="0">
              <a:latin typeface="Calibri Light"/>
              <a:ea typeface="Calibri Light"/>
              <a:cs typeface="Calibri"/>
            </a:endParaRP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085C2263-3C39-E451-5285-5E4987FC9B3C}"/>
              </a:ext>
            </a:extLst>
          </p:cNvPr>
          <p:cNvSpPr txBox="1">
            <a:spLocks/>
          </p:cNvSpPr>
          <p:nvPr/>
        </p:nvSpPr>
        <p:spPr>
          <a:xfrm>
            <a:off x="392545" y="3124200"/>
            <a:ext cx="3018941" cy="1905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u="sng" dirty="0">
                <a:solidFill>
                  <a:schemeClr val="accent2">
                    <a:lumMod val="40000"/>
                    <a:lumOff val="60000"/>
                  </a:schemeClr>
                </a:solidFill>
                <a:cs typeface="Calibri"/>
              </a:rPr>
              <a:t>Measurable objective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  <a:cs typeface="Calibri"/>
              </a:rPr>
              <a:t>:</a:t>
            </a:r>
          </a:p>
          <a:p>
            <a:pPr marL="0" indent="0">
              <a:buNone/>
            </a:pPr>
            <a:r>
              <a:rPr lang="en-US" sz="1500" b="1" dirty="0">
                <a:solidFill>
                  <a:schemeClr val="accent2">
                    <a:lumMod val="40000"/>
                    <a:lumOff val="60000"/>
                  </a:schemeClr>
                </a:solidFill>
                <a:cs typeface="Calibri"/>
              </a:rPr>
              <a:t>Coordinated 1 behavioral health strategy </a:t>
            </a:r>
            <a:r>
              <a:rPr lang="en-US" sz="1500" dirty="0">
                <a:cs typeface="Calibri"/>
              </a:rPr>
              <a:t>with at least </a:t>
            </a:r>
            <a:r>
              <a:rPr lang="en-US" sz="1500" b="1" dirty="0">
                <a:solidFill>
                  <a:schemeClr val="accent2">
                    <a:lumMod val="40000"/>
                    <a:lumOff val="60000"/>
                  </a:schemeClr>
                </a:solidFill>
                <a:cs typeface="Calibri"/>
              </a:rPr>
              <a:t>1</a:t>
            </a:r>
            <a:r>
              <a:rPr lang="en-US" sz="1500" dirty="0">
                <a:solidFill>
                  <a:schemeClr val="accent2">
                    <a:lumMod val="40000"/>
                    <a:lumOff val="60000"/>
                  </a:schemeClr>
                </a:solidFill>
                <a:cs typeface="Calibri"/>
              </a:rPr>
              <a:t> </a:t>
            </a:r>
            <a:r>
              <a:rPr lang="en-US" sz="1500" b="1" dirty="0">
                <a:solidFill>
                  <a:schemeClr val="accent2">
                    <a:lumMod val="40000"/>
                    <a:lumOff val="60000"/>
                  </a:schemeClr>
                </a:solidFill>
                <a:cs typeface="Calibri"/>
              </a:rPr>
              <a:t>primary care </a:t>
            </a:r>
            <a:r>
              <a:rPr lang="en-US" sz="1500" dirty="0">
                <a:cs typeface="Calibri"/>
              </a:rPr>
              <a:t>practice per year per circuit by 2026.</a:t>
            </a:r>
            <a:endParaRPr lang="en-US" sz="1500" dirty="0"/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75DCDA5-05C7-E52B-A868-99071B73F91F}"/>
              </a:ext>
            </a:extLst>
          </p:cNvPr>
          <p:cNvSpPr txBox="1">
            <a:spLocks/>
          </p:cNvSpPr>
          <p:nvPr/>
        </p:nvSpPr>
        <p:spPr>
          <a:xfrm>
            <a:off x="3933284" y="3124200"/>
            <a:ext cx="4343400" cy="269827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u="sng" dirty="0">
                <a:solidFill>
                  <a:schemeClr val="accent2">
                    <a:lumMod val="40000"/>
                    <a:lumOff val="60000"/>
                  </a:schemeClr>
                </a:solidFill>
                <a:cs typeface="Times New Roman"/>
              </a:rPr>
              <a:t>Background</a:t>
            </a:r>
            <a:r>
              <a:rPr lang="en-US" sz="2000" b="1" dirty="0">
                <a:solidFill>
                  <a:schemeClr val="accent2">
                    <a:lumMod val="40000"/>
                    <a:lumOff val="60000"/>
                  </a:schemeClr>
                </a:solidFill>
                <a:cs typeface="Times New Roman"/>
              </a:rPr>
              <a:t>:</a:t>
            </a:r>
          </a:p>
          <a:p>
            <a:pPr marL="0" indent="0">
              <a:buNone/>
            </a:pPr>
            <a:r>
              <a:rPr lang="en-US" sz="1500" dirty="0">
                <a:latin typeface="Calibri"/>
                <a:cs typeface="Times New Roman"/>
              </a:rPr>
              <a:t>CFCHS is in the early stages of </a:t>
            </a:r>
            <a:r>
              <a:rPr lang="en-US" sz="1500" dirty="0">
                <a:solidFill>
                  <a:srgbClr val="FFFF00"/>
                </a:solidFill>
                <a:latin typeface="Calibri"/>
                <a:cs typeface="Times New Roman"/>
              </a:rPr>
              <a:t>primary and behavioral health integration</a:t>
            </a:r>
            <a:r>
              <a:rPr lang="en-US" sz="1500" dirty="0">
                <a:solidFill>
                  <a:schemeClr val="tx1">
                    <a:lumMod val="95000"/>
                  </a:schemeClr>
                </a:solidFill>
                <a:latin typeface="Calibri"/>
                <a:cs typeface="Times New Roman"/>
              </a:rPr>
              <a:t>.</a:t>
            </a:r>
            <a:r>
              <a:rPr lang="en-US" sz="1500" dirty="0">
                <a:latin typeface="Calibri"/>
                <a:cs typeface="Times New Roman"/>
              </a:rPr>
              <a:t> Some CFCHS contracted providers are CCBHCs (integrated) and CFCHS has contracts with all the hospitals.</a:t>
            </a:r>
            <a:endParaRPr lang="en-US" sz="15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sz="1500" dirty="0">
                <a:solidFill>
                  <a:srgbClr val="FFFF00"/>
                </a:solidFill>
                <a:latin typeface="Calibri"/>
                <a:cs typeface="Times New Roman"/>
              </a:rPr>
              <a:t>Opportunities</a:t>
            </a:r>
            <a:r>
              <a:rPr lang="en-US" sz="1500" dirty="0">
                <a:latin typeface="Calibri"/>
                <a:cs typeface="Times New Roman"/>
              </a:rPr>
              <a:t> for behavioral health coordination in the primary care practices.</a:t>
            </a:r>
          </a:p>
          <a:p>
            <a:pPr marL="0" indent="0">
              <a:buNone/>
            </a:pPr>
            <a:r>
              <a:rPr lang="en-US" sz="1500" dirty="0">
                <a:solidFill>
                  <a:srgbClr val="FFFF00"/>
                </a:solidFill>
                <a:cs typeface="Calibri"/>
              </a:rPr>
              <a:t>Potential role for tele-behavioral </a:t>
            </a:r>
            <a:r>
              <a:rPr lang="en-US" sz="1500" dirty="0">
                <a:cs typeface="Calibri"/>
              </a:rPr>
              <a:t>health to enable service delivery within existing medical clinics.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1721ABA-0285-187D-A1FD-9AD2D1716BBF}"/>
              </a:ext>
            </a:extLst>
          </p:cNvPr>
          <p:cNvCxnSpPr>
            <a:cxnSpLocks/>
          </p:cNvCxnSpPr>
          <p:nvPr/>
        </p:nvCxnSpPr>
        <p:spPr>
          <a:xfrm>
            <a:off x="3657600" y="3124200"/>
            <a:ext cx="0" cy="2774479"/>
          </a:xfrm>
          <a:prstGeom prst="line">
            <a:avLst/>
          </a:prstGeom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5223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090166002CA04EA7F087C9287CCA9C" ma:contentTypeVersion="15" ma:contentTypeDescription="Create a new document." ma:contentTypeScope="" ma:versionID="8ee9a45ce7f5f77ffd42c63891bec224">
  <xsd:schema xmlns:xsd="http://www.w3.org/2001/XMLSchema" xmlns:xs="http://www.w3.org/2001/XMLSchema" xmlns:p="http://schemas.microsoft.com/office/2006/metadata/properties" xmlns:ns2="b93257f5-fca5-4a1a-9b1f-dd08d63c5b55" xmlns:ns3="2001ba0b-e953-452a-ae23-28002220c2b5" targetNamespace="http://schemas.microsoft.com/office/2006/metadata/properties" ma:root="true" ma:fieldsID="4ee80d6f03923513a40844282d59c8ca" ns2:_="" ns3:_="">
    <xsd:import namespace="b93257f5-fca5-4a1a-9b1f-dd08d63c5b55"/>
    <xsd:import namespace="2001ba0b-e953-452a-ae23-28002220c2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257f5-fca5-4a1a-9b1f-dd08d63c5b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0413cbe6-395a-4b72-8c9b-080aece740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01ba0b-e953-452a-ae23-28002220c2b5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cadca3a7-1608-41fb-8d14-d0d5db3048e5}" ma:internalName="TaxCatchAll" ma:showField="CatchAllData" ma:web="2001ba0b-e953-452a-ae23-28002220c2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001ba0b-e953-452a-ae23-28002220c2b5" xsi:nil="true"/>
    <lcf76f155ced4ddcb4097134ff3c332f xmlns="b93257f5-fca5-4a1a-9b1f-dd08d63c5b5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73D9DE6-1755-46EC-B2EC-8B8E186823AA}"/>
</file>

<file path=customXml/itemProps2.xml><?xml version="1.0" encoding="utf-8"?>
<ds:datastoreItem xmlns:ds="http://schemas.openxmlformats.org/officeDocument/2006/customXml" ds:itemID="{C9316D62-30AF-4955-83F7-CE384BFC7753}"/>
</file>

<file path=customXml/itemProps3.xml><?xml version="1.0" encoding="utf-8"?>
<ds:datastoreItem xmlns:ds="http://schemas.openxmlformats.org/officeDocument/2006/customXml" ds:itemID="{0718AF4A-03EA-402C-ABE7-C6C7579C606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4894</TotalTime>
  <Words>428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Banded</vt:lpstr>
      <vt:lpstr>2023 – 2026 Strategic Plan</vt:lpstr>
      <vt:lpstr>2023 – 2026 Strategic Plan</vt:lpstr>
      <vt:lpstr>2023 – 2026 Strategic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Florida Cares Health System</dc:title>
  <dc:creator>Ken Peach</dc:creator>
  <cp:lastModifiedBy>Karla Pease</cp:lastModifiedBy>
  <cp:revision>74</cp:revision>
  <dcterms:created xsi:type="dcterms:W3CDTF">2019-10-04T11:54:32Z</dcterms:created>
  <dcterms:modified xsi:type="dcterms:W3CDTF">2023-12-05T18:27:46Z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0x01010065377B5858223647A923223451B969BA</vt:lpwstr>
  </property>
</Properties>
</file>