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78" r:id="rId4"/>
  </p:sldMasterIdLst>
  <p:notesMasterIdLst>
    <p:notesMasterId r:id="rId17"/>
  </p:notesMasterIdLst>
  <p:handoutMasterIdLst>
    <p:handoutMasterId r:id="rId18"/>
  </p:handoutMasterIdLst>
  <p:sldIdLst>
    <p:sldId id="256" r:id="rId5"/>
    <p:sldId id="425" r:id="rId6"/>
    <p:sldId id="426" r:id="rId7"/>
    <p:sldId id="427" r:id="rId8"/>
    <p:sldId id="369" r:id="rId9"/>
    <p:sldId id="422" r:id="rId10"/>
    <p:sldId id="411" r:id="rId11"/>
    <p:sldId id="418" r:id="rId12"/>
    <p:sldId id="412" r:id="rId13"/>
    <p:sldId id="423" r:id="rId14"/>
    <p:sldId id="424" r:id="rId15"/>
    <p:sldId id="40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11544D-9191-4D15-A096-A2C03967F317}">
          <p14:sldIdLst>
            <p14:sldId id="256"/>
            <p14:sldId id="425"/>
            <p14:sldId id="426"/>
            <p14:sldId id="427"/>
            <p14:sldId id="369"/>
            <p14:sldId id="422"/>
            <p14:sldId id="411"/>
            <p14:sldId id="418"/>
            <p14:sldId id="412"/>
            <p14:sldId id="423"/>
            <p14:sldId id="424"/>
            <p14:sldId id="4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F10022-71E1-159C-D7FC-B1B968A29FE5}" name="Michelle Ball" initials="MB" userId="S::mball@cfchs.org::5d2a119a-1201-4af7-b6a1-ec5e0e9b5c83" providerId="AD"/>
  <p188:author id="{3051452C-D96B-CFAE-C098-9EC77132AC70}" name="Trinity Schwab" initials="TS" userId="S::tschwab@cfchs.org::6c3f3575-5415-4c5c-b88a-24bb5e8e55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00"/>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9B31B1-8E5B-4947-8EF8-6A386DD10A2A}" v="1" dt="2024-03-28T20:18:30.433"/>
    <p1510:client id="{F424BA95-532F-D560-B027-65E8DEBC6FC6}" v="23" dt="2024-03-28T20:13:43.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84" autoAdjust="0"/>
    <p:restoredTop sz="74850" autoAdjust="0"/>
  </p:normalViewPr>
  <p:slideViewPr>
    <p:cSldViewPr>
      <p:cViewPr varScale="1">
        <p:scale>
          <a:sx n="58" d="100"/>
          <a:sy n="58" d="100"/>
        </p:scale>
        <p:origin x="1831"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48" d="100"/>
          <a:sy n="48" d="100"/>
        </p:scale>
        <p:origin x="2211"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lys Martinez" userId="1ca9c533-82f0-4aee-83fe-582a956cf264" providerId="ADAL" clId="{969B31B1-8E5B-4947-8EF8-6A386DD10A2A}"/>
    <pc:docChg chg="modSld">
      <pc:chgData name="Miralys Martinez" userId="1ca9c533-82f0-4aee-83fe-582a956cf264" providerId="ADAL" clId="{969B31B1-8E5B-4947-8EF8-6A386DD10A2A}" dt="2024-03-28T20:19:59.083" v="25" actId="20577"/>
      <pc:docMkLst>
        <pc:docMk/>
      </pc:docMkLst>
      <pc:sldChg chg="modSp mod">
        <pc:chgData name="Miralys Martinez" userId="1ca9c533-82f0-4aee-83fe-582a956cf264" providerId="ADAL" clId="{969B31B1-8E5B-4947-8EF8-6A386DD10A2A}" dt="2024-03-28T20:15:32.863" v="5" actId="207"/>
        <pc:sldMkLst>
          <pc:docMk/>
          <pc:sldMk cId="895693666" sldId="369"/>
        </pc:sldMkLst>
        <pc:spChg chg="mod">
          <ac:chgData name="Miralys Martinez" userId="1ca9c533-82f0-4aee-83fe-582a956cf264" providerId="ADAL" clId="{969B31B1-8E5B-4947-8EF8-6A386DD10A2A}" dt="2024-03-28T20:15:32.863" v="5" actId="207"/>
          <ac:spMkLst>
            <pc:docMk/>
            <pc:sldMk cId="895693666" sldId="369"/>
            <ac:spMk id="2" creationId="{00000000-0000-0000-0000-000000000000}"/>
          </ac:spMkLst>
        </pc:spChg>
      </pc:sldChg>
      <pc:sldChg chg="modSp mod modNotesTx">
        <pc:chgData name="Miralys Martinez" userId="1ca9c533-82f0-4aee-83fe-582a956cf264" providerId="ADAL" clId="{969B31B1-8E5B-4947-8EF8-6A386DD10A2A}" dt="2024-03-28T20:18:36.144" v="18" actId="20577"/>
        <pc:sldMkLst>
          <pc:docMk/>
          <pc:sldMk cId="3230620611" sldId="412"/>
        </pc:sldMkLst>
        <pc:spChg chg="mod">
          <ac:chgData name="Miralys Martinez" userId="1ca9c533-82f0-4aee-83fe-582a956cf264" providerId="ADAL" clId="{969B31B1-8E5B-4947-8EF8-6A386DD10A2A}" dt="2024-03-28T20:18:36.144" v="18" actId="20577"/>
          <ac:spMkLst>
            <pc:docMk/>
            <pc:sldMk cId="3230620611" sldId="412"/>
            <ac:spMk id="3" creationId="{9E4CCE9C-2EA8-3273-E51F-941B6D760A6D}"/>
          </ac:spMkLst>
        </pc:spChg>
      </pc:sldChg>
      <pc:sldChg chg="modSp mod">
        <pc:chgData name="Miralys Martinez" userId="1ca9c533-82f0-4aee-83fe-582a956cf264" providerId="ADAL" clId="{969B31B1-8E5B-4947-8EF8-6A386DD10A2A}" dt="2024-03-28T20:19:59.083" v="25" actId="20577"/>
        <pc:sldMkLst>
          <pc:docMk/>
          <pc:sldMk cId="1094425380" sldId="424"/>
        </pc:sldMkLst>
        <pc:spChg chg="mod">
          <ac:chgData name="Miralys Martinez" userId="1ca9c533-82f0-4aee-83fe-582a956cf264" providerId="ADAL" clId="{969B31B1-8E5B-4947-8EF8-6A386DD10A2A}" dt="2024-03-28T20:19:59.083" v="25" actId="20577"/>
          <ac:spMkLst>
            <pc:docMk/>
            <pc:sldMk cId="1094425380" sldId="424"/>
            <ac:spMk id="4" creationId="{88B14019-D728-B31D-AE89-20D7C9FCEF83}"/>
          </ac:spMkLst>
        </pc:spChg>
      </pc:sldChg>
      <pc:sldChg chg="modSp mod">
        <pc:chgData name="Miralys Martinez" userId="1ca9c533-82f0-4aee-83fe-582a956cf264" providerId="ADAL" clId="{969B31B1-8E5B-4947-8EF8-6A386DD10A2A}" dt="2024-03-28T20:14:43.694" v="4" actId="14100"/>
        <pc:sldMkLst>
          <pc:docMk/>
          <pc:sldMk cId="1188419586" sldId="426"/>
        </pc:sldMkLst>
        <pc:spChg chg="mod">
          <ac:chgData name="Miralys Martinez" userId="1ca9c533-82f0-4aee-83fe-582a956cf264" providerId="ADAL" clId="{969B31B1-8E5B-4947-8EF8-6A386DD10A2A}" dt="2024-03-28T20:14:43.694" v="4" actId="14100"/>
          <ac:spMkLst>
            <pc:docMk/>
            <pc:sldMk cId="1188419586" sldId="426"/>
            <ac:spMk id="2" creationId="{00000000-0000-0000-0000-000000000000}"/>
          </ac:spMkLst>
        </pc:spChg>
      </pc:sldChg>
    </pc:docChg>
  </pc:docChgLst>
  <pc:docChgLst>
    <pc:chgData name="Miralys Martinez" userId="S::mmartinez@cfchs.org::1ca9c533-82f0-4aee-83fe-582a956cf264" providerId="AD" clId="Web-{F424BA95-532F-D560-B027-65E8DEBC6FC6}"/>
    <pc:docChg chg="modSld">
      <pc:chgData name="Miralys Martinez" userId="S::mmartinez@cfchs.org::1ca9c533-82f0-4aee-83fe-582a956cf264" providerId="AD" clId="Web-{F424BA95-532F-D560-B027-65E8DEBC6FC6}" dt="2024-03-28T20:13:43.119" v="22" actId="20577"/>
      <pc:docMkLst>
        <pc:docMk/>
      </pc:docMkLst>
      <pc:sldChg chg="modSp">
        <pc:chgData name="Miralys Martinez" userId="S::mmartinez@cfchs.org::1ca9c533-82f0-4aee-83fe-582a956cf264" providerId="AD" clId="Web-{F424BA95-532F-D560-B027-65E8DEBC6FC6}" dt="2024-03-28T20:13:43.119" v="22" actId="20577"/>
        <pc:sldMkLst>
          <pc:docMk/>
          <pc:sldMk cId="1188419586" sldId="426"/>
        </pc:sldMkLst>
        <pc:spChg chg="mod">
          <ac:chgData name="Miralys Martinez" userId="S::mmartinez@cfchs.org::1ca9c533-82f0-4aee-83fe-582a956cf264" providerId="AD" clId="Web-{F424BA95-532F-D560-B027-65E8DEBC6FC6}" dt="2024-03-28T20:13:43.119" v="22" actId="20577"/>
          <ac:spMkLst>
            <pc:docMk/>
            <pc:sldMk cId="1188419586" sldId="426"/>
            <ac:spMk id="2" creationId="{00000000-0000-0000-0000-000000000000}"/>
          </ac:spMkLst>
        </pc:spChg>
      </pc:sldChg>
    </pc:docChg>
  </pc:docChgLst>
  <pc:docChgLst>
    <pc:chgData name="Miralys Martinez" userId="S::mmartinez@cfchs.org::1ca9c533-82f0-4aee-83fe-582a956cf264" providerId="AD" clId="Web-{E3947037-60C7-1E61-0DC4-C2A4A2680199}"/>
    <pc:docChg chg="modSld">
      <pc:chgData name="Miralys Martinez" userId="S::mmartinez@cfchs.org::1ca9c533-82f0-4aee-83fe-582a956cf264" providerId="AD" clId="Web-{E3947037-60C7-1E61-0DC4-C2A4A2680199}" dt="2024-02-26T16:32:34.202" v="34" actId="20577"/>
      <pc:docMkLst>
        <pc:docMk/>
      </pc:docMkLst>
      <pc:sldChg chg="modSp">
        <pc:chgData name="Miralys Martinez" userId="S::mmartinez@cfchs.org::1ca9c533-82f0-4aee-83fe-582a956cf264" providerId="AD" clId="Web-{E3947037-60C7-1E61-0DC4-C2A4A2680199}" dt="2024-02-26T16:25:01.234" v="3" actId="20577"/>
        <pc:sldMkLst>
          <pc:docMk/>
          <pc:sldMk cId="895693666" sldId="369"/>
        </pc:sldMkLst>
        <pc:spChg chg="mod">
          <ac:chgData name="Miralys Martinez" userId="S::mmartinez@cfchs.org::1ca9c533-82f0-4aee-83fe-582a956cf264" providerId="AD" clId="Web-{E3947037-60C7-1E61-0DC4-C2A4A2680199}" dt="2024-02-26T16:25:01.234" v="3" actId="20577"/>
          <ac:spMkLst>
            <pc:docMk/>
            <pc:sldMk cId="895693666" sldId="369"/>
            <ac:spMk id="2" creationId="{00000000-0000-0000-0000-000000000000}"/>
          </ac:spMkLst>
        </pc:spChg>
      </pc:sldChg>
      <pc:sldChg chg="modSp">
        <pc:chgData name="Miralys Martinez" userId="S::mmartinez@cfchs.org::1ca9c533-82f0-4aee-83fe-582a956cf264" providerId="AD" clId="Web-{E3947037-60C7-1E61-0DC4-C2A4A2680199}" dt="2024-02-26T16:29:30.883" v="18" actId="20577"/>
        <pc:sldMkLst>
          <pc:docMk/>
          <pc:sldMk cId="3230620611" sldId="412"/>
        </pc:sldMkLst>
        <pc:spChg chg="mod">
          <ac:chgData name="Miralys Martinez" userId="S::mmartinez@cfchs.org::1ca9c533-82f0-4aee-83fe-582a956cf264" providerId="AD" clId="Web-{E3947037-60C7-1E61-0DC4-C2A4A2680199}" dt="2024-02-26T16:29:30.883" v="18" actId="20577"/>
          <ac:spMkLst>
            <pc:docMk/>
            <pc:sldMk cId="3230620611" sldId="412"/>
            <ac:spMk id="2" creationId="{406B7895-C53F-3BE1-BD2A-AF25B8FF9105}"/>
          </ac:spMkLst>
        </pc:spChg>
        <pc:spChg chg="mod">
          <ac:chgData name="Miralys Martinez" userId="S::mmartinez@cfchs.org::1ca9c533-82f0-4aee-83fe-582a956cf264" providerId="AD" clId="Web-{E3947037-60C7-1E61-0DC4-C2A4A2680199}" dt="2024-02-26T16:28:22.053" v="10" actId="20577"/>
          <ac:spMkLst>
            <pc:docMk/>
            <pc:sldMk cId="3230620611" sldId="412"/>
            <ac:spMk id="3" creationId="{9E4CCE9C-2EA8-3273-E51F-941B6D760A6D}"/>
          </ac:spMkLst>
        </pc:spChg>
      </pc:sldChg>
      <pc:sldChg chg="modSp">
        <pc:chgData name="Miralys Martinez" userId="S::mmartinez@cfchs.org::1ca9c533-82f0-4aee-83fe-582a956cf264" providerId="AD" clId="Web-{E3947037-60C7-1E61-0DC4-C2A4A2680199}" dt="2024-02-26T16:26:26.596" v="7" actId="20577"/>
        <pc:sldMkLst>
          <pc:docMk/>
          <pc:sldMk cId="760590069" sldId="422"/>
        </pc:sldMkLst>
        <pc:spChg chg="mod">
          <ac:chgData name="Miralys Martinez" userId="S::mmartinez@cfchs.org::1ca9c533-82f0-4aee-83fe-582a956cf264" providerId="AD" clId="Web-{E3947037-60C7-1E61-0DC4-C2A4A2680199}" dt="2024-02-26T16:26:26.596" v="7" actId="20577"/>
          <ac:spMkLst>
            <pc:docMk/>
            <pc:sldMk cId="760590069" sldId="422"/>
            <ac:spMk id="2" creationId="{00000000-0000-0000-0000-000000000000}"/>
          </ac:spMkLst>
        </pc:spChg>
      </pc:sldChg>
      <pc:sldChg chg="modSp">
        <pc:chgData name="Miralys Martinez" userId="S::mmartinez@cfchs.org::1ca9c533-82f0-4aee-83fe-582a956cf264" providerId="AD" clId="Web-{E3947037-60C7-1E61-0DC4-C2A4A2680199}" dt="2024-02-26T16:30:54.183" v="21" actId="20577"/>
        <pc:sldMkLst>
          <pc:docMk/>
          <pc:sldMk cId="1091418916" sldId="423"/>
        </pc:sldMkLst>
        <pc:spChg chg="mod">
          <ac:chgData name="Miralys Martinez" userId="S::mmartinez@cfchs.org::1ca9c533-82f0-4aee-83fe-582a956cf264" providerId="AD" clId="Web-{E3947037-60C7-1E61-0DC4-C2A4A2680199}" dt="2024-02-26T16:30:54.183" v="21" actId="20577"/>
          <ac:spMkLst>
            <pc:docMk/>
            <pc:sldMk cId="1091418916" sldId="423"/>
            <ac:spMk id="4" creationId="{88B14019-D728-B31D-AE89-20D7C9FCEF83}"/>
          </ac:spMkLst>
        </pc:spChg>
      </pc:sldChg>
      <pc:sldChg chg="modSp">
        <pc:chgData name="Miralys Martinez" userId="S::mmartinez@cfchs.org::1ca9c533-82f0-4aee-83fe-582a956cf264" providerId="AD" clId="Web-{E3947037-60C7-1E61-0DC4-C2A4A2680199}" dt="2024-02-26T16:32:34.202" v="34" actId="20577"/>
        <pc:sldMkLst>
          <pc:docMk/>
          <pc:sldMk cId="1094425380" sldId="424"/>
        </pc:sldMkLst>
        <pc:spChg chg="mod">
          <ac:chgData name="Miralys Martinez" userId="S::mmartinez@cfchs.org::1ca9c533-82f0-4aee-83fe-582a956cf264" providerId="AD" clId="Web-{E3947037-60C7-1E61-0DC4-C2A4A2680199}" dt="2024-02-26T16:32:34.202" v="34" actId="20577"/>
          <ac:spMkLst>
            <pc:docMk/>
            <pc:sldMk cId="1094425380" sldId="424"/>
            <ac:spMk id="4" creationId="{88B14019-D728-B31D-AE89-20D7C9FCEF83}"/>
          </ac:spMkLst>
        </pc:spChg>
      </pc:sldChg>
    </pc:docChg>
  </pc:docChgLst>
  <pc:docChgLst>
    <pc:chgData name="Miralys Martinez" userId="1ca9c533-82f0-4aee-83fe-582a956cf264" providerId="ADAL" clId="{178E9E4B-B33E-46E4-8419-E8179912EE65}"/>
    <pc:docChg chg="custSel modSld">
      <pc:chgData name="Miralys Martinez" userId="1ca9c533-82f0-4aee-83fe-582a956cf264" providerId="ADAL" clId="{178E9E4B-B33E-46E4-8419-E8179912EE65}" dt="2023-11-27T20:53:14.442" v="631" actId="20577"/>
      <pc:docMkLst>
        <pc:docMk/>
      </pc:docMkLst>
      <pc:sldChg chg="modNotesTx">
        <pc:chgData name="Miralys Martinez" userId="1ca9c533-82f0-4aee-83fe-582a956cf264" providerId="ADAL" clId="{178E9E4B-B33E-46E4-8419-E8179912EE65}" dt="2023-11-27T20:42:31.184" v="3" actId="6549"/>
        <pc:sldMkLst>
          <pc:docMk/>
          <pc:sldMk cId="895693666" sldId="369"/>
        </pc:sldMkLst>
      </pc:sldChg>
      <pc:sldChg chg="modNotesTx">
        <pc:chgData name="Miralys Martinez" userId="1ca9c533-82f0-4aee-83fe-582a956cf264" providerId="ADAL" clId="{178E9E4B-B33E-46E4-8419-E8179912EE65}" dt="2023-11-27T20:42:44.958" v="5" actId="6549"/>
        <pc:sldMkLst>
          <pc:docMk/>
          <pc:sldMk cId="1291159858" sldId="411"/>
        </pc:sldMkLst>
      </pc:sldChg>
      <pc:sldChg chg="modNotesTx">
        <pc:chgData name="Miralys Martinez" userId="1ca9c533-82f0-4aee-83fe-582a956cf264" providerId="ADAL" clId="{178E9E4B-B33E-46E4-8419-E8179912EE65}" dt="2023-11-27T20:53:14.442" v="631" actId="20577"/>
        <pc:sldMkLst>
          <pc:docMk/>
          <pc:sldMk cId="3230620611" sldId="412"/>
        </pc:sldMkLst>
      </pc:sldChg>
      <pc:sldChg chg="modNotesTx">
        <pc:chgData name="Miralys Martinez" userId="1ca9c533-82f0-4aee-83fe-582a956cf264" providerId="ADAL" clId="{178E9E4B-B33E-46E4-8419-E8179912EE65}" dt="2023-11-27T20:42:51.901" v="6" actId="6549"/>
        <pc:sldMkLst>
          <pc:docMk/>
          <pc:sldMk cId="938281492" sldId="418"/>
        </pc:sldMkLst>
      </pc:sldChg>
      <pc:sldChg chg="modNotesTx">
        <pc:chgData name="Miralys Martinez" userId="1ca9c533-82f0-4aee-83fe-582a956cf264" providerId="ADAL" clId="{178E9E4B-B33E-46E4-8419-E8179912EE65}" dt="2023-11-27T20:42:40.567" v="4" actId="6549"/>
        <pc:sldMkLst>
          <pc:docMk/>
          <pc:sldMk cId="760590069" sldId="422"/>
        </pc:sldMkLst>
      </pc:sldChg>
      <pc:sldChg chg="modNotesTx">
        <pc:chgData name="Miralys Martinez" userId="1ca9c533-82f0-4aee-83fe-582a956cf264" providerId="ADAL" clId="{178E9E4B-B33E-46E4-8419-E8179912EE65}" dt="2023-11-27T20:43:19.071" v="8" actId="6549"/>
        <pc:sldMkLst>
          <pc:docMk/>
          <pc:sldMk cId="1091418916" sldId="423"/>
        </pc:sldMkLst>
      </pc:sldChg>
      <pc:sldChg chg="modNotesTx">
        <pc:chgData name="Miralys Martinez" userId="1ca9c533-82f0-4aee-83fe-582a956cf264" providerId="ADAL" clId="{178E9E4B-B33E-46E4-8419-E8179912EE65}" dt="2023-11-27T20:44:04.313" v="9" actId="6549"/>
        <pc:sldMkLst>
          <pc:docMk/>
          <pc:sldMk cId="1094425380" sldId="424"/>
        </pc:sldMkLst>
      </pc:sldChg>
      <pc:sldChg chg="modNotesTx">
        <pc:chgData name="Miralys Martinez" userId="1ca9c533-82f0-4aee-83fe-582a956cf264" providerId="ADAL" clId="{178E9E4B-B33E-46E4-8419-E8179912EE65}" dt="2023-11-27T20:41:52.590" v="0" actId="6549"/>
        <pc:sldMkLst>
          <pc:docMk/>
          <pc:sldMk cId="2720636860" sldId="425"/>
        </pc:sldMkLst>
      </pc:sldChg>
      <pc:sldChg chg="modNotesTx">
        <pc:chgData name="Miralys Martinez" userId="1ca9c533-82f0-4aee-83fe-582a956cf264" providerId="ADAL" clId="{178E9E4B-B33E-46E4-8419-E8179912EE65}" dt="2023-11-27T20:42:07.220" v="1" actId="6549"/>
        <pc:sldMkLst>
          <pc:docMk/>
          <pc:sldMk cId="1188419586" sldId="426"/>
        </pc:sldMkLst>
      </pc:sldChg>
      <pc:sldChg chg="modNotesTx">
        <pc:chgData name="Miralys Martinez" userId="1ca9c533-82f0-4aee-83fe-582a956cf264" providerId="ADAL" clId="{178E9E4B-B33E-46E4-8419-E8179912EE65}" dt="2023-11-27T20:42:21.144" v="2" actId="6549"/>
        <pc:sldMkLst>
          <pc:docMk/>
          <pc:sldMk cId="1428896576" sldId="42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5A89E6-323A-43C1-BD9F-7E0B160BEEE0}" type="datetimeFigureOut">
              <a:rPr lang="en-US" smtClean="0"/>
              <a:t>3/28/2024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02F674-FD84-438B-9EF8-E2A63BD07EE0}" type="slidenum">
              <a:rPr lang="en-US" smtClean="0"/>
              <a:t>‹#›</a:t>
            </a:fld>
            <a:endParaRPr lang="en-US" dirty="0"/>
          </a:p>
        </p:txBody>
      </p:sp>
    </p:spTree>
    <p:extLst>
      <p:ext uri="{BB962C8B-B14F-4D97-AF65-F5344CB8AC3E}">
        <p14:creationId xmlns:p14="http://schemas.microsoft.com/office/powerpoint/2010/main" val="289368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1A464D-9365-4422-B809-36ED415C4471}" type="datetimeFigureOut">
              <a:rPr lang="en-US" smtClean="0"/>
              <a:t>3/28/2024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4B578A-CC48-474E-8188-53AC00A425C6}" type="slidenum">
              <a:rPr lang="en-US" smtClean="0"/>
              <a:t>‹#›</a:t>
            </a:fld>
            <a:endParaRPr lang="en-US" dirty="0"/>
          </a:p>
        </p:txBody>
      </p:sp>
    </p:spTree>
    <p:extLst>
      <p:ext uri="{BB962C8B-B14F-4D97-AF65-F5344CB8AC3E}">
        <p14:creationId xmlns:p14="http://schemas.microsoft.com/office/powerpoint/2010/main" val="12204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1</a:t>
            </a:fld>
            <a:endParaRPr lang="en-US" dirty="0"/>
          </a:p>
        </p:txBody>
      </p:sp>
    </p:spTree>
    <p:extLst>
      <p:ext uri="{BB962C8B-B14F-4D97-AF65-F5344CB8AC3E}">
        <p14:creationId xmlns:p14="http://schemas.microsoft.com/office/powerpoint/2010/main" val="1916499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4B578A-CC48-474E-8188-53AC00A425C6}" type="slidenum">
              <a:rPr lang="en-US" smtClean="0"/>
              <a:t>10</a:t>
            </a:fld>
            <a:endParaRPr lang="en-US" dirty="0"/>
          </a:p>
        </p:txBody>
      </p:sp>
    </p:spTree>
    <p:extLst>
      <p:ext uri="{BB962C8B-B14F-4D97-AF65-F5344CB8AC3E}">
        <p14:creationId xmlns:p14="http://schemas.microsoft.com/office/powerpoint/2010/main" val="3938199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4B578A-CC48-474E-8188-53AC00A425C6}" type="slidenum">
              <a:rPr lang="en-US" smtClean="0"/>
              <a:t>11</a:t>
            </a:fld>
            <a:endParaRPr lang="en-US" dirty="0"/>
          </a:p>
        </p:txBody>
      </p:sp>
    </p:spTree>
    <p:extLst>
      <p:ext uri="{BB962C8B-B14F-4D97-AF65-F5344CB8AC3E}">
        <p14:creationId xmlns:p14="http://schemas.microsoft.com/office/powerpoint/2010/main" val="103265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4B578A-CC48-474E-8188-53AC00A425C6}" type="slidenum">
              <a:rPr lang="en-US" smtClean="0"/>
              <a:t>2</a:t>
            </a:fld>
            <a:endParaRPr lang="en-US" dirty="0"/>
          </a:p>
        </p:txBody>
      </p:sp>
    </p:spTree>
    <p:extLst>
      <p:ext uri="{BB962C8B-B14F-4D97-AF65-F5344CB8AC3E}">
        <p14:creationId xmlns:p14="http://schemas.microsoft.com/office/powerpoint/2010/main" val="383640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3</a:t>
            </a:fld>
            <a:endParaRPr lang="en-US" dirty="0"/>
          </a:p>
        </p:txBody>
      </p:sp>
    </p:spTree>
    <p:extLst>
      <p:ext uri="{BB962C8B-B14F-4D97-AF65-F5344CB8AC3E}">
        <p14:creationId xmlns:p14="http://schemas.microsoft.com/office/powerpoint/2010/main" val="27863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4B578A-CC48-474E-8188-53AC00A425C6}" type="slidenum">
              <a:rPr lang="en-US" smtClean="0"/>
              <a:t>4</a:t>
            </a:fld>
            <a:endParaRPr lang="en-US" dirty="0"/>
          </a:p>
        </p:txBody>
      </p:sp>
    </p:spTree>
    <p:extLst>
      <p:ext uri="{BB962C8B-B14F-4D97-AF65-F5344CB8AC3E}">
        <p14:creationId xmlns:p14="http://schemas.microsoft.com/office/powerpoint/2010/main" val="412568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t>
            </a:r>
          </a:p>
        </p:txBody>
      </p:sp>
      <p:sp>
        <p:nvSpPr>
          <p:cNvPr id="4" name="Slide Number Placeholder 3"/>
          <p:cNvSpPr>
            <a:spLocks noGrp="1"/>
          </p:cNvSpPr>
          <p:nvPr>
            <p:ph type="sldNum" sz="quarter" idx="10"/>
          </p:nvPr>
        </p:nvSpPr>
        <p:spPr/>
        <p:txBody>
          <a:bodyPr/>
          <a:lstStyle/>
          <a:p>
            <a:fld id="{DA4B578A-CC48-474E-8188-53AC00A425C6}" type="slidenum">
              <a:rPr lang="en-US" smtClean="0"/>
              <a:t>5</a:t>
            </a:fld>
            <a:endParaRPr lang="en-US" dirty="0"/>
          </a:p>
        </p:txBody>
      </p:sp>
    </p:spTree>
    <p:extLst>
      <p:ext uri="{BB962C8B-B14F-4D97-AF65-F5344CB8AC3E}">
        <p14:creationId xmlns:p14="http://schemas.microsoft.com/office/powerpoint/2010/main" val="1415585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6</a:t>
            </a:fld>
            <a:endParaRPr lang="en-US" dirty="0"/>
          </a:p>
        </p:txBody>
      </p:sp>
    </p:spTree>
    <p:extLst>
      <p:ext uri="{BB962C8B-B14F-4D97-AF65-F5344CB8AC3E}">
        <p14:creationId xmlns:p14="http://schemas.microsoft.com/office/powerpoint/2010/main" val="212871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DA4B578A-CC48-474E-8188-53AC00A425C6}" type="slidenum">
              <a:rPr lang="en-US" smtClean="0"/>
              <a:t>7</a:t>
            </a:fld>
            <a:endParaRPr lang="en-US" dirty="0"/>
          </a:p>
        </p:txBody>
      </p:sp>
    </p:spTree>
    <p:extLst>
      <p:ext uri="{BB962C8B-B14F-4D97-AF65-F5344CB8AC3E}">
        <p14:creationId xmlns:p14="http://schemas.microsoft.com/office/powerpoint/2010/main" val="101128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4B578A-CC48-474E-8188-53AC00A425C6}" type="slidenum">
              <a:rPr lang="en-US" smtClean="0"/>
              <a:t>8</a:t>
            </a:fld>
            <a:endParaRPr lang="en-US" dirty="0"/>
          </a:p>
        </p:txBody>
      </p:sp>
    </p:spTree>
    <p:extLst>
      <p:ext uri="{BB962C8B-B14F-4D97-AF65-F5344CB8AC3E}">
        <p14:creationId xmlns:p14="http://schemas.microsoft.com/office/powerpoint/2010/main" val="3642354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monitoring tool for policies and procedures  </a:t>
            </a:r>
            <a:r>
              <a:rPr lang="en-US" sz="1200" dirty="0">
                <a:solidFill>
                  <a:srgbClr val="FF9933"/>
                </a:solidFill>
                <a:latin typeface="Arial"/>
                <a:cs typeface="Arial"/>
              </a:rPr>
              <a:t>https://centralfloridacares.org/asset/2023/09/Policy-and-Procedures-.xlsx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next FY year the Incidental and Transitional Voucher section of the Administrative tool will be subject to review and reviewed. The present time would be a good time to update your agency’s policies to reflect this information. </a:t>
            </a:r>
          </a:p>
        </p:txBody>
      </p:sp>
      <p:sp>
        <p:nvSpPr>
          <p:cNvPr id="4" name="Slide Number Placeholder 3"/>
          <p:cNvSpPr>
            <a:spLocks noGrp="1"/>
          </p:cNvSpPr>
          <p:nvPr>
            <p:ph type="sldNum" sz="quarter" idx="5"/>
          </p:nvPr>
        </p:nvSpPr>
        <p:spPr/>
        <p:txBody>
          <a:bodyPr/>
          <a:lstStyle/>
          <a:p>
            <a:fld id="{DA4B578A-CC48-474E-8188-53AC00A425C6}" type="slidenum">
              <a:rPr lang="en-US" smtClean="0"/>
              <a:t>9</a:t>
            </a:fld>
            <a:endParaRPr lang="en-US" dirty="0"/>
          </a:p>
        </p:txBody>
      </p:sp>
    </p:spTree>
    <p:extLst>
      <p:ext uri="{BB962C8B-B14F-4D97-AF65-F5344CB8AC3E}">
        <p14:creationId xmlns:p14="http://schemas.microsoft.com/office/powerpoint/2010/main" val="351165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8930606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6266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4362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35012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DF27C92-F2BD-4ED8-94CF-53444FF271E0}" type="slidenum">
              <a:rPr lang="en-US" smtClean="0"/>
              <a:t>‹#›</a:t>
            </a:fld>
            <a:endParaRPr lang="en-US" dirty="0"/>
          </a:p>
        </p:txBody>
      </p:sp>
    </p:spTree>
    <p:extLst>
      <p:ext uri="{BB962C8B-B14F-4D97-AF65-F5344CB8AC3E}">
        <p14:creationId xmlns:p14="http://schemas.microsoft.com/office/powerpoint/2010/main" val="27933330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783352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1712069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99762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72216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919286" y="2187655"/>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1557" y="2438400"/>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6223291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05442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ADF27C92-F2BD-4ED8-94CF-53444FF271E0}"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25111" y="1553122"/>
            <a:ext cx="889498" cy="889498"/>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00" y="234310"/>
            <a:ext cx="1700805" cy="1403164"/>
          </a:xfrm>
          <a:prstGeom prst="rect">
            <a:avLst/>
          </a:prstGeom>
        </p:spPr>
      </p:pic>
    </p:spTree>
    <p:extLst>
      <p:ext uri="{BB962C8B-B14F-4D97-AF65-F5344CB8AC3E}">
        <p14:creationId xmlns:p14="http://schemas.microsoft.com/office/powerpoint/2010/main" val="3475212688"/>
      </p:ext>
    </p:extLst>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 id="2147484682" r:id="rId4"/>
    <p:sldLayoutId id="2147484683" r:id="rId5"/>
    <p:sldLayoutId id="2147484684" r:id="rId6"/>
    <p:sldLayoutId id="2147484685" r:id="rId7"/>
    <p:sldLayoutId id="2147484686" r:id="rId8"/>
    <p:sldLayoutId id="2147484687" r:id="rId9"/>
    <p:sldLayoutId id="2147484688" r:id="rId10"/>
    <p:sldLayoutId id="2147484689" r:id="rId11"/>
  </p:sldLayoutIdLst>
  <p:hf hdr="0" ft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entralfloridacares.org/providers/incidental-pre-authorization/"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9.xml"/><Relationship Id="rId6" Type="http://schemas.openxmlformats.org/officeDocument/2006/relationships/hyperlink" Target="mailto:lhopkins@cfchs.org" TargetMode="External"/><Relationship Id="rId5" Type="http://schemas.openxmlformats.org/officeDocument/2006/relationships/hyperlink" Target="mailto:lcolomer@cfchs.org" TargetMode="External"/><Relationship Id="rId4" Type="http://schemas.openxmlformats.org/officeDocument/2006/relationships/hyperlink" Target="mailto:mmartinez@cfch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entralfloridacares.org/asset/2020/04/Incidental-Expenses-Procedure-Codes.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myflfamilies.com/sites/default/files/2023-08/Appendix%201%20Data%20Code%20Valu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yflfamilies.com/sites/default/files/2023-06/Guidance%2029%20Transitional%20Vouchers%202021%2007%200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entralfloridacares.org/cfchs-incidental-residential-pre-authorization-request-for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ew.officeapps.live.com/op/view.aspx?src=https%3A%2F%2Fwww.myflfamilies.com%2Fsites%2Fdefault%2Ffiles%2F2023-09%2FTemplate%252032%2520TRV%2520Incidental%2520Report%25202023%252009%252018.xlsx&amp;wdOrigin=BROWSELIN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entralfloridacares.org/providers/#uagb-tabs__tab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163" y="1823864"/>
            <a:ext cx="8603674" cy="2486771"/>
          </a:xfrm>
        </p:spPr>
        <p:txBody>
          <a:bodyPr>
            <a:normAutofit/>
          </a:bodyPr>
          <a:lstStyle/>
          <a:p>
            <a:r>
              <a:rPr lang="en-US" sz="3400" dirty="0">
                <a:latin typeface="Arial"/>
                <a:cs typeface="Arial"/>
              </a:rPr>
              <a:t>Central Florida </a:t>
            </a:r>
            <a:br>
              <a:rPr lang="en-US" sz="3400" dirty="0">
                <a:latin typeface="Arial" panose="020B0604020202020204" pitchFamily="34" charset="0"/>
                <a:cs typeface="Arial" panose="020B0604020202020204" pitchFamily="34" charset="0"/>
              </a:rPr>
            </a:br>
            <a:r>
              <a:rPr lang="en-US" sz="3400" dirty="0">
                <a:latin typeface="Arial"/>
                <a:cs typeface="Arial"/>
              </a:rPr>
              <a:t>Cares Health System</a:t>
            </a:r>
            <a:br>
              <a:rPr lang="en-US" sz="3200" dirty="0">
                <a:latin typeface="Arial" panose="020B0604020202020204" pitchFamily="34" charset="0"/>
                <a:cs typeface="Arial" panose="020B0604020202020204" pitchFamily="34" charset="0"/>
              </a:rPr>
            </a:br>
            <a:r>
              <a:rPr lang="en-US" sz="3200" dirty="0">
                <a:latin typeface="Arial"/>
                <a:cs typeface="Arial"/>
              </a:rPr>
              <a:t> </a:t>
            </a:r>
            <a:br>
              <a:rPr lang="en-US" sz="3200" dirty="0">
                <a:latin typeface="Arial"/>
                <a:cs typeface="Arial"/>
              </a:rPr>
            </a:br>
            <a:r>
              <a:rPr lang="en-US" sz="2800" dirty="0">
                <a:latin typeface="Arial"/>
                <a:cs typeface="Arial"/>
              </a:rPr>
              <a:t>Incidental Expenses </a:t>
            </a:r>
            <a:endParaRPr lang="en-US" sz="2800">
              <a:cs typeface="Times New Roman"/>
            </a:endParaRPr>
          </a:p>
        </p:txBody>
      </p:sp>
    </p:spTree>
    <p:extLst>
      <p:ext uri="{BB962C8B-B14F-4D97-AF65-F5344CB8AC3E}">
        <p14:creationId xmlns:p14="http://schemas.microsoft.com/office/powerpoint/2010/main" val="760552499"/>
      </p:ext>
    </p:extLst>
  </p:cSld>
  <p:clrMapOvr>
    <a:masterClrMapping/>
  </p:clrMapOvr>
  <mc:AlternateContent xmlns:mc="http://schemas.openxmlformats.org/markup-compatibility/2006" xmlns:p14="http://schemas.microsoft.com/office/powerpoint/2010/main">
    <mc:Choice Requires="p14">
      <p:transition spd="slow" p14:dur="2000" advTm="1928"/>
    </mc:Choice>
    <mc:Fallback xmlns="">
      <p:transition spd="slow" advTm="192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9EDB6-40AE-EBEB-C83A-3A2FA4572823}"/>
              </a:ext>
            </a:extLst>
          </p:cNvPr>
          <p:cNvSpPr>
            <a:spLocks noGrp="1"/>
          </p:cNvSpPr>
          <p:nvPr>
            <p:ph type="title"/>
          </p:nvPr>
        </p:nvSpPr>
        <p:spPr>
          <a:xfrm>
            <a:off x="304800" y="316254"/>
            <a:ext cx="6324600" cy="1508760"/>
          </a:xfrm>
        </p:spPr>
        <p:txBody>
          <a:bodyPr>
            <a:normAutofit/>
          </a:bodyPr>
          <a:lstStyle/>
          <a:p>
            <a:r>
              <a:rPr lang="en-US" sz="3600" dirty="0">
                <a:latin typeface="Arial"/>
                <a:cs typeface="Arial"/>
              </a:rPr>
              <a:t>VIII. Subcontractor Policy &amp; Procedures</a:t>
            </a:r>
            <a:endParaRPr lang="en-US"/>
          </a:p>
        </p:txBody>
      </p:sp>
      <p:sp>
        <p:nvSpPr>
          <p:cNvPr id="4" name="Content Placeholder 3">
            <a:extLst>
              <a:ext uri="{FF2B5EF4-FFF2-40B4-BE49-F238E27FC236}">
                <a16:creationId xmlns:a16="http://schemas.microsoft.com/office/drawing/2014/main" id="{88B14019-D728-B31D-AE89-20D7C9FCEF83}"/>
              </a:ext>
            </a:extLst>
          </p:cNvPr>
          <p:cNvSpPr>
            <a:spLocks noGrp="1"/>
          </p:cNvSpPr>
          <p:nvPr>
            <p:ph type="body" sz="half" idx="2"/>
          </p:nvPr>
        </p:nvSpPr>
        <p:spPr>
          <a:xfrm>
            <a:off x="236981" y="1447800"/>
            <a:ext cx="8670037" cy="5394960"/>
          </a:xfrm>
          <a:ln>
            <a:noFill/>
          </a:ln>
        </p:spPr>
        <p:txBody>
          <a:bodyPr>
            <a:noAutofit/>
          </a:bodyPr>
          <a:lstStyle/>
          <a:p>
            <a:pPr>
              <a:spcBef>
                <a:spcPts val="0"/>
              </a:spcBef>
              <a:spcAft>
                <a:spcPts val="0"/>
              </a:spcAft>
            </a:pPr>
            <a:endParaRPr lang="en-US" sz="1800" dirty="0">
              <a:latin typeface="Arial"/>
              <a:ea typeface="Times New Roman" panose="02020603050405020304" pitchFamily="18" charset="0"/>
              <a:cs typeface="Arial"/>
            </a:endParaRPr>
          </a:p>
          <a:p>
            <a:pPr marL="0" marR="0">
              <a:spcBef>
                <a:spcPts val="0"/>
              </a:spcBef>
              <a:spcAft>
                <a:spcPts val="0"/>
              </a:spcAft>
            </a:pPr>
            <a:r>
              <a:rPr lang="en-US" sz="1800" dirty="0">
                <a:effectLst/>
                <a:latin typeface="Arial"/>
                <a:ea typeface="Times New Roman" panose="02020603050405020304" pitchFamily="18" charset="0"/>
                <a:cs typeface="Arial"/>
              </a:rPr>
              <a:t>Ensure that the </a:t>
            </a:r>
            <a:r>
              <a:rPr lang="en-US" sz="1800" dirty="0">
                <a:solidFill>
                  <a:srgbClr val="FFC000"/>
                </a:solidFill>
                <a:effectLst/>
                <a:latin typeface="Arial"/>
                <a:ea typeface="Times New Roman" panose="02020603050405020304" pitchFamily="18" charset="0"/>
                <a:cs typeface="Arial"/>
              </a:rPr>
              <a:t>policy and procedure</a:t>
            </a:r>
            <a:r>
              <a:rPr lang="en-US" sz="1800" dirty="0">
                <a:solidFill>
                  <a:srgbClr val="FF9933"/>
                </a:solidFill>
                <a:effectLst/>
                <a:latin typeface="Arial"/>
                <a:ea typeface="Times New Roman" panose="02020603050405020304" pitchFamily="18" charset="0"/>
                <a:cs typeface="Arial"/>
              </a:rPr>
              <a:t> </a:t>
            </a:r>
            <a:r>
              <a:rPr lang="en-US" sz="1800" dirty="0">
                <a:effectLst/>
                <a:latin typeface="Arial"/>
                <a:ea typeface="Times New Roman" panose="02020603050405020304" pitchFamily="18" charset="0"/>
                <a:cs typeface="Arial"/>
              </a:rPr>
              <a:t>includes the elements listed below:</a:t>
            </a:r>
            <a:endParaRPr lang="en-US" sz="1800" dirty="0">
              <a:effectLst/>
              <a:latin typeface="Arial"/>
              <a:ea typeface="Calibri" panose="020F0502020204030204" pitchFamily="34" charset="0"/>
              <a:cs typeface="Arial"/>
            </a:endParaRPr>
          </a:p>
          <a:p>
            <a:pPr marL="45720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800100" lvl="1" indent="-342900">
              <a:spcBef>
                <a:spcPts val="0"/>
              </a:spcBef>
              <a:spcAft>
                <a:spcPts val="0"/>
              </a:spcAft>
              <a:buFont typeface="+mj-lt"/>
              <a:buAutoNum type="alphaUcPeriod"/>
            </a:pPr>
            <a:r>
              <a:rPr lang="en-US" sz="1800" dirty="0">
                <a:effectLst/>
                <a:latin typeface="Arial" panose="020B0604020202020204" pitchFamily="34" charset="0"/>
                <a:ea typeface="Times New Roman" panose="02020603050405020304" pitchFamily="18" charset="0"/>
              </a:rPr>
              <a:t>Supports the definition and approved expenses of Incidental Expenses as described in 65E-14 </a:t>
            </a:r>
            <a:r>
              <a:rPr lang="en-US" sz="1800" dirty="0">
                <a:latin typeface="Calibri" panose="020F0502020204030204" pitchFamily="34" charset="0"/>
                <a:ea typeface="Times New Roman" panose="02020603050405020304" pitchFamily="18" charset="0"/>
              </a:rPr>
              <a:t>F.A.C.</a:t>
            </a:r>
          </a:p>
          <a:p>
            <a:pPr marL="800100" lvl="1" indent="-342900">
              <a:spcBef>
                <a:spcPts val="0"/>
              </a:spcBef>
              <a:spcAft>
                <a:spcPts val="0"/>
              </a:spcAft>
              <a:buFont typeface="+mj-lt"/>
              <a:buAutoNum type="alphaUcPeriod"/>
            </a:pPr>
            <a:endParaRPr lang="en-US" sz="1800" dirty="0">
              <a:latin typeface="Calibri" panose="020F0502020204030204" pitchFamily="34" charset="0"/>
              <a:ea typeface="Times New Roman" panose="02020603050405020304" pitchFamily="18" charset="0"/>
            </a:endParaRPr>
          </a:p>
          <a:p>
            <a:pPr marL="800100" lvl="1" indent="-342900">
              <a:spcBef>
                <a:spcPts val="0"/>
              </a:spcBef>
              <a:spcAft>
                <a:spcPts val="0"/>
              </a:spcAft>
              <a:buFont typeface="+mj-lt"/>
              <a:buAutoNum type="alphaUcPeriod"/>
            </a:pPr>
            <a:r>
              <a:rPr lang="en-US" sz="1800" dirty="0">
                <a:effectLst/>
                <a:latin typeface="Arial" panose="020B0604020202020204" pitchFamily="34" charset="0"/>
                <a:ea typeface="Times New Roman" panose="02020603050405020304" pitchFamily="18" charset="0"/>
              </a:rPr>
              <a:t>Indicates that Incidental Expenses should be used for expenses within your catchment area but not to exceed the counties that CFCHS serves.</a:t>
            </a:r>
            <a:endParaRPr lang="en-US" sz="1800" dirty="0">
              <a:latin typeface="Calibri" panose="020F0502020204030204" pitchFamily="34" charset="0"/>
              <a:ea typeface="Times New Roman" panose="02020603050405020304" pitchFamily="18" charset="0"/>
            </a:endParaRPr>
          </a:p>
          <a:p>
            <a:pPr marL="800100" lvl="1" indent="-342900">
              <a:spcBef>
                <a:spcPts val="0"/>
              </a:spcBef>
              <a:spcAft>
                <a:spcPts val="0"/>
              </a:spcAft>
              <a:buFont typeface="+mj-lt"/>
              <a:buAutoNum type="alphaUcPeriod"/>
            </a:pPr>
            <a:endParaRPr lang="en-US" sz="1800" dirty="0">
              <a:effectLst/>
              <a:latin typeface="Calibri" panose="020F0502020204030204" pitchFamily="34" charset="0"/>
              <a:ea typeface="Times New Roman" panose="02020603050405020304" pitchFamily="18" charset="0"/>
            </a:endParaRPr>
          </a:p>
          <a:p>
            <a:pPr marL="800100" lvl="1" indent="-342900">
              <a:spcBef>
                <a:spcPts val="0"/>
              </a:spcBef>
              <a:spcAft>
                <a:spcPts val="0"/>
              </a:spcAft>
              <a:buFont typeface="+mj-lt"/>
              <a:buAutoNum type="alphaUcPeriod"/>
            </a:pPr>
            <a:r>
              <a:rPr lang="en-US" sz="1800" dirty="0">
                <a:effectLst/>
                <a:latin typeface="Arial"/>
                <a:ea typeface="Times New Roman" panose="02020603050405020304" pitchFamily="18" charset="0"/>
                <a:cs typeface="Arial"/>
              </a:rPr>
              <a:t>Includes if </a:t>
            </a:r>
            <a:r>
              <a:rPr lang="en-US" sz="1800" dirty="0">
                <a:latin typeface="Arial"/>
                <a:ea typeface="Times New Roman" panose="02020603050405020304" pitchFamily="18" charset="0"/>
                <a:cs typeface="Arial"/>
              </a:rPr>
              <a:t>the</a:t>
            </a:r>
            <a:r>
              <a:rPr lang="en-US" sz="1800" dirty="0">
                <a:effectLst/>
                <a:latin typeface="Arial"/>
                <a:ea typeface="Times New Roman" panose="02020603050405020304" pitchFamily="18" charset="0"/>
                <a:cs typeface="Arial"/>
              </a:rPr>
              <a:t> agency intends to use Incidental Expenses for housing assistance.  If so, then you will need to address how refundable security deposits are handled and documented and specified on the CFCHS pre-authorization form: </a:t>
            </a:r>
            <a:r>
              <a:rPr lang="en-US" sz="1800" u="sng" dirty="0">
                <a:solidFill>
                  <a:srgbClr val="FFC000"/>
                </a:solidFill>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https://centralfloridacares.org/providers/incidental-pre-authorization/</a:t>
            </a:r>
            <a:endParaRPr lang="en-US" sz="1800" u="sng" dirty="0">
              <a:solidFill>
                <a:srgbClr val="FFC000"/>
              </a:solidFill>
              <a:latin typeface="Arial"/>
              <a:ea typeface="Times New Roman" panose="02020603050405020304" pitchFamily="18" charset="0"/>
              <a:cs typeface="Arial"/>
            </a:endParaRPr>
          </a:p>
          <a:p>
            <a:pPr marL="800100" lvl="1" indent="-342900">
              <a:spcBef>
                <a:spcPts val="0"/>
              </a:spcBef>
              <a:spcAft>
                <a:spcPts val="0"/>
              </a:spcAft>
              <a:buFont typeface="+mj-lt"/>
              <a:buAutoNum type="alphaUcPeriod"/>
            </a:pPr>
            <a:endParaRPr lang="en-US" sz="1800" u="sng" dirty="0">
              <a:solidFill>
                <a:srgbClr val="0563C1"/>
              </a:solidFill>
              <a:effectLst/>
              <a:latin typeface="Calibri" panose="020F0502020204030204" pitchFamily="34" charset="0"/>
              <a:ea typeface="Times New Roman" panose="02020603050405020304" pitchFamily="18" charset="0"/>
            </a:endParaRPr>
          </a:p>
          <a:p>
            <a:pPr marL="800100" lvl="1" indent="-342900">
              <a:spcBef>
                <a:spcPts val="0"/>
              </a:spcBef>
              <a:spcAft>
                <a:spcPts val="0"/>
              </a:spcAft>
              <a:buFont typeface="+mj-lt"/>
              <a:buAutoNum type="alphaUcPeriod"/>
            </a:pPr>
            <a:r>
              <a:rPr lang="en-US" sz="1800" dirty="0">
                <a:effectLst/>
                <a:latin typeface="Arial"/>
                <a:ea typeface="Times New Roman" panose="02020603050405020304" pitchFamily="18" charset="0"/>
                <a:cs typeface="Arial"/>
              </a:rPr>
              <a:t>Describes the need for incidentals is documented within the care/treatment plan and only if all other resources have been exhausted and should only be requested if the need is reasonable, allowable, and necessary.</a:t>
            </a:r>
            <a:endParaRPr lang="en-US" sz="1800" dirty="0">
              <a:latin typeface="Arial"/>
              <a:ea typeface="Times New Roman" panose="02020603050405020304" pitchFamily="18" charset="0"/>
              <a:cs typeface="Arial"/>
            </a:endParaRPr>
          </a:p>
          <a:p>
            <a:pPr marL="800100" lvl="1" indent="-342900">
              <a:spcBef>
                <a:spcPts val="0"/>
              </a:spcBef>
              <a:spcAft>
                <a:spcPts val="0"/>
              </a:spcAft>
              <a:buFont typeface="+mj-lt"/>
              <a:buAutoNum type="alphaUcPeriod"/>
            </a:pPr>
            <a:endParaRPr lang="en-US" dirty="0">
              <a:effectLst/>
              <a:latin typeface="Calibri" panose="020F0502020204030204" pitchFamily="34" charset="0"/>
              <a:ea typeface="Times New Roman" panose="02020603050405020304" pitchFamily="18" charset="0"/>
            </a:endParaRPr>
          </a:p>
        </p:txBody>
      </p:sp>
      <p:sp>
        <p:nvSpPr>
          <p:cNvPr id="6" name="Slide Number Placeholder 5">
            <a:extLst>
              <a:ext uri="{FF2B5EF4-FFF2-40B4-BE49-F238E27FC236}">
                <a16:creationId xmlns:a16="http://schemas.microsoft.com/office/drawing/2014/main" id="{DAC0B24C-A4D3-3C96-CE81-B511966530EC}"/>
              </a:ext>
            </a:extLst>
          </p:cNvPr>
          <p:cNvSpPr>
            <a:spLocks noGrp="1"/>
          </p:cNvSpPr>
          <p:nvPr>
            <p:ph type="sldNum" sz="quarter" idx="12"/>
          </p:nvPr>
        </p:nvSpPr>
        <p:spPr/>
        <p:txBody>
          <a:bodyPr/>
          <a:lstStyle/>
          <a:p>
            <a:fld id="{ADF27C92-F2BD-4ED8-94CF-53444FF271E0}" type="slidenum">
              <a:rPr lang="en-US" smtClean="0"/>
              <a:t>10</a:t>
            </a:fld>
            <a:endParaRPr lang="en-US" dirty="0"/>
          </a:p>
        </p:txBody>
      </p:sp>
    </p:spTree>
    <p:extLst>
      <p:ext uri="{BB962C8B-B14F-4D97-AF65-F5344CB8AC3E}">
        <p14:creationId xmlns:p14="http://schemas.microsoft.com/office/powerpoint/2010/main" val="109141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9EDB6-40AE-EBEB-C83A-3A2FA4572823}"/>
              </a:ext>
            </a:extLst>
          </p:cNvPr>
          <p:cNvSpPr>
            <a:spLocks noGrp="1"/>
          </p:cNvSpPr>
          <p:nvPr>
            <p:ph type="title"/>
          </p:nvPr>
        </p:nvSpPr>
        <p:spPr>
          <a:xfrm>
            <a:off x="97487" y="279234"/>
            <a:ext cx="6781800" cy="1508760"/>
          </a:xfrm>
        </p:spPr>
        <p:txBody>
          <a:bodyPr>
            <a:normAutofit fontScale="90000"/>
          </a:bodyPr>
          <a:lstStyle/>
          <a:p>
            <a:r>
              <a:rPr lang="en-US" dirty="0">
                <a:latin typeface="Arial"/>
                <a:cs typeface="Arial"/>
              </a:rPr>
              <a:t>VIII. Subcontractor Policy &amp; Procedures cont.	</a:t>
            </a:r>
            <a:endParaRPr lang="en-US"/>
          </a:p>
        </p:txBody>
      </p:sp>
      <p:sp>
        <p:nvSpPr>
          <p:cNvPr id="4" name="Content Placeholder 3">
            <a:extLst>
              <a:ext uri="{FF2B5EF4-FFF2-40B4-BE49-F238E27FC236}">
                <a16:creationId xmlns:a16="http://schemas.microsoft.com/office/drawing/2014/main" id="{88B14019-D728-B31D-AE89-20D7C9FCEF83}"/>
              </a:ext>
            </a:extLst>
          </p:cNvPr>
          <p:cNvSpPr>
            <a:spLocks noGrp="1"/>
          </p:cNvSpPr>
          <p:nvPr>
            <p:ph type="body" sz="half" idx="2"/>
          </p:nvPr>
        </p:nvSpPr>
        <p:spPr>
          <a:xfrm>
            <a:off x="236981" y="1447800"/>
            <a:ext cx="8670037" cy="5394960"/>
          </a:xfrm>
          <a:ln>
            <a:noFill/>
          </a:ln>
        </p:spPr>
        <p:txBody>
          <a:bodyPr>
            <a:noAutofit/>
          </a:bodyPr>
          <a:lstStyle/>
          <a:p>
            <a:pPr marL="45720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800100" lvl="1" indent="-342900">
              <a:spcBef>
                <a:spcPts val="0"/>
              </a:spcBef>
              <a:spcAft>
                <a:spcPts val="0"/>
              </a:spcAft>
              <a:buFont typeface="+mj-lt"/>
              <a:buAutoNum type="alphaUcPeriod"/>
            </a:pPr>
            <a:endParaRPr lang="en-US" sz="1800" dirty="0">
              <a:effectLst/>
              <a:latin typeface="Calibri" panose="020F0502020204030204" pitchFamily="34" charset="0"/>
              <a:ea typeface="Times New Roman" panose="02020603050405020304" pitchFamily="18" charset="0"/>
            </a:endParaRPr>
          </a:p>
          <a:p>
            <a:pPr marL="800100" lvl="1" indent="-342900">
              <a:spcBef>
                <a:spcPts val="0"/>
              </a:spcBef>
              <a:spcAft>
                <a:spcPts val="0"/>
              </a:spcAft>
              <a:buFont typeface="+mj-lt"/>
              <a:buAutoNum type="alphaUcPeriod" startAt="5"/>
            </a:pPr>
            <a:r>
              <a:rPr lang="en-US" sz="1800" dirty="0">
                <a:effectLst/>
                <a:latin typeface="Arial" panose="020B0604020202020204" pitchFamily="34" charset="0"/>
                <a:ea typeface="Times New Roman" panose="02020603050405020304" pitchFamily="18" charset="0"/>
              </a:rPr>
              <a:t>Includes the step-by-step instructions for reimbursement of expenses for any approved vendors along with verification of payment to validate billing to CFCHS.</a:t>
            </a:r>
            <a:endParaRPr lang="en-US" sz="1800" dirty="0">
              <a:effectLst/>
              <a:latin typeface="Calibri" panose="020F0502020204030204" pitchFamily="34" charset="0"/>
              <a:ea typeface="Calibri" panose="020F0502020204030204" pitchFamily="34" charset="0"/>
            </a:endParaRPr>
          </a:p>
          <a:p>
            <a:pPr marL="1257300" lvl="1" indent="-342900">
              <a:spcBef>
                <a:spcPts val="0"/>
              </a:spcBef>
              <a:spcAft>
                <a:spcPts val="0"/>
              </a:spcAft>
              <a:buFont typeface="+mj-lt"/>
              <a:buAutoNum type="alphaUcPeriod" startAt="5"/>
            </a:pPr>
            <a:endParaRPr lang="en-US" sz="1800" dirty="0">
              <a:effectLst/>
              <a:latin typeface="Calibri" panose="020F0502020204030204" pitchFamily="34" charset="0"/>
              <a:ea typeface="Calibri" panose="020F0502020204030204" pitchFamily="34" charset="0"/>
            </a:endParaRPr>
          </a:p>
          <a:p>
            <a:pPr marL="800100" lvl="1" indent="-342900">
              <a:spcBef>
                <a:spcPts val="0"/>
              </a:spcBef>
              <a:spcAft>
                <a:spcPts val="0"/>
              </a:spcAft>
              <a:buFont typeface="+mj-lt"/>
              <a:buAutoNum type="alphaUcPeriod" startAt="5"/>
            </a:pPr>
            <a:r>
              <a:rPr lang="en-US" sz="1800" dirty="0">
                <a:effectLst/>
                <a:latin typeface="Arial" panose="020B0604020202020204" pitchFamily="34" charset="0"/>
                <a:ea typeface="Times New Roman" panose="02020603050405020304" pitchFamily="18" charset="0"/>
              </a:rPr>
              <a:t>Includes steps for addressing incidental expenses exceeding $500.  The following link may be helpful for this</a:t>
            </a:r>
            <a:r>
              <a:rPr lang="en-US" sz="1800" dirty="0">
                <a:solidFill>
                  <a:srgbClr val="FFC000"/>
                </a:solidFill>
                <a:effectLst/>
                <a:latin typeface="Arial" panose="020B0604020202020204" pitchFamily="34" charset="0"/>
                <a:ea typeface="Times New Roman" panose="02020603050405020304" pitchFamily="18" charset="0"/>
              </a:rPr>
              <a:t>: https://centralfloridacares.org/asset/2022/03/Incidental-Expense-Pre-Authorization.pdf</a:t>
            </a:r>
            <a:endParaRPr lang="en-US" sz="1800" dirty="0">
              <a:effectLst/>
              <a:latin typeface="Calibri" panose="020F0502020204030204" pitchFamily="34" charset="0"/>
              <a:ea typeface="Calibri" panose="020F0502020204030204" pitchFamily="34" charset="0"/>
            </a:endParaRPr>
          </a:p>
          <a:p>
            <a:pPr marL="800100" lvl="1" indent="-342900">
              <a:spcBef>
                <a:spcPts val="0"/>
              </a:spcBef>
              <a:spcAft>
                <a:spcPts val="0"/>
              </a:spcAft>
              <a:buFont typeface="+mj-lt"/>
              <a:buAutoNum type="alphaUcPeriod" startAt="5"/>
            </a:pPr>
            <a:r>
              <a:rPr lang="en-US" sz="1800" dirty="0">
                <a:effectLst/>
                <a:latin typeface="Arial"/>
                <a:ea typeface="Times New Roman" panose="02020603050405020304" pitchFamily="18" charset="0"/>
                <a:cs typeface="Arial"/>
              </a:rPr>
              <a:t>It is </a:t>
            </a:r>
            <a:r>
              <a:rPr lang="en-US" sz="1800" dirty="0">
                <a:latin typeface="Arial"/>
                <a:ea typeface="Times New Roman" panose="02020603050405020304" pitchFamily="18" charset="0"/>
                <a:cs typeface="Arial"/>
              </a:rPr>
              <a:t>required</a:t>
            </a:r>
            <a:r>
              <a:rPr lang="en-US" sz="1800" dirty="0">
                <a:effectLst/>
                <a:latin typeface="Arial"/>
                <a:ea typeface="Times New Roman" panose="02020603050405020304" pitchFamily="18" charset="0"/>
                <a:cs typeface="Arial"/>
              </a:rPr>
              <a:t> that all requests include an internal approval provided from a </a:t>
            </a:r>
            <a:r>
              <a:rPr lang="en-US" sz="1800" dirty="0">
                <a:latin typeface="Arial"/>
                <a:ea typeface="Times New Roman" panose="02020603050405020304" pitchFamily="18" charset="0"/>
                <a:cs typeface="Arial"/>
              </a:rPr>
              <a:t>supervisor</a:t>
            </a:r>
            <a:r>
              <a:rPr lang="en-US" sz="1800" dirty="0">
                <a:effectLst/>
                <a:latin typeface="Arial"/>
                <a:ea typeface="Times New Roman" panose="02020603050405020304" pitchFamily="18" charset="0"/>
                <a:cs typeface="Arial"/>
              </a:rPr>
              <a:t> authority.</a:t>
            </a:r>
            <a:endParaRPr lang="en-US" sz="1800" dirty="0">
              <a:latin typeface="Arial"/>
              <a:ea typeface="Times New Roman" panose="02020603050405020304" pitchFamily="18" charset="0"/>
              <a:cs typeface="Arial"/>
            </a:endParaRPr>
          </a:p>
          <a:p>
            <a:pPr marL="800100" lvl="1" indent="-342900">
              <a:spcBef>
                <a:spcPts val="0"/>
              </a:spcBef>
              <a:spcAft>
                <a:spcPts val="0"/>
              </a:spcAft>
              <a:buFont typeface="+mj-lt"/>
              <a:buAutoNum type="alphaUcPeriod" startAt="5"/>
            </a:pPr>
            <a:endParaRPr lang="en-US" sz="1800" dirty="0">
              <a:effectLst/>
              <a:latin typeface="Calibri" panose="020F0502020204030204" pitchFamily="34" charset="0"/>
              <a:ea typeface="Times New Roman" panose="02020603050405020304" pitchFamily="18" charset="0"/>
            </a:endParaRPr>
          </a:p>
          <a:p>
            <a:pPr marL="804545" indent="-804545">
              <a:spcBef>
                <a:spcPts val="0"/>
              </a:spcBef>
              <a:spcAft>
                <a:spcPts val="0"/>
              </a:spcAft>
              <a:buSzPts val="1000"/>
              <a:tabLst>
                <a:tab pos="746125" algn="l"/>
              </a:tabLst>
            </a:pPr>
            <a:r>
              <a:rPr lang="en-US" sz="1800" dirty="0">
                <a:latin typeface="Arial"/>
                <a:ea typeface="Times New Roman" panose="02020603050405020304" pitchFamily="18" charset="0"/>
                <a:cs typeface="Arial"/>
              </a:rPr>
              <a:t>      </a:t>
            </a:r>
            <a:r>
              <a:rPr lang="en-US" sz="1800" dirty="0">
                <a:effectLst/>
                <a:latin typeface="Arial"/>
                <a:ea typeface="Times New Roman" panose="02020603050405020304" pitchFamily="18" charset="0"/>
                <a:cs typeface="Arial"/>
              </a:rPr>
              <a:t> H.</a:t>
            </a:r>
            <a:r>
              <a:rPr lang="en-US" sz="1800" dirty="0">
                <a:latin typeface="Arial"/>
                <a:ea typeface="Times New Roman" panose="02020603050405020304" pitchFamily="18" charset="0"/>
                <a:cs typeface="Arial"/>
              </a:rPr>
              <a:t> </a:t>
            </a:r>
            <a:r>
              <a:rPr lang="en-US" sz="1800" dirty="0">
                <a:effectLst/>
                <a:latin typeface="Arial"/>
                <a:ea typeface="Times New Roman" panose="02020603050405020304" pitchFamily="18" charset="0"/>
                <a:cs typeface="Arial"/>
              </a:rPr>
              <a:t> Include verbiage which states incidentals for recovery housing </a:t>
            </a:r>
            <a:r>
              <a:rPr lang="en-US" sz="1800">
                <a:effectLst/>
                <a:latin typeface="Arial"/>
                <a:ea typeface="Times New Roman" panose="02020603050405020304" pitchFamily="18" charset="0"/>
                <a:cs typeface="Arial"/>
              </a:rPr>
              <a:t>that is </a:t>
            </a:r>
            <a:r>
              <a:rPr lang="en-US" sz="1800" dirty="0">
                <a:effectLst/>
                <a:latin typeface="Arial"/>
                <a:ea typeface="Times New Roman" panose="02020603050405020304" pitchFamily="18" charset="0"/>
                <a:cs typeface="Arial"/>
              </a:rPr>
              <a:t>utilizing State Opioid Response (SOR) funds, can only be used on approved Florida Association of Recovery Residences (FARR) certified homes or Oxford Homes</a:t>
            </a:r>
            <a:r>
              <a:rPr lang="en-US" sz="1800" i="1" dirty="0">
                <a:effectLst/>
                <a:latin typeface="Arial"/>
                <a:ea typeface="Times New Roman" panose="02020603050405020304" pitchFamily="18" charset="0"/>
                <a:cs typeface="Arial"/>
              </a:rPr>
              <a:t>.   </a:t>
            </a:r>
            <a:endParaRPr lang="en-US" sz="1800" dirty="0">
              <a:effectLst/>
              <a:latin typeface="Arial"/>
              <a:ea typeface="Calibri" panose="020F0502020204030204" pitchFamily="34" charset="0"/>
              <a:cs typeface="Arial"/>
            </a:endParaRPr>
          </a:p>
        </p:txBody>
      </p:sp>
      <p:sp>
        <p:nvSpPr>
          <p:cNvPr id="6" name="Slide Number Placeholder 5">
            <a:extLst>
              <a:ext uri="{FF2B5EF4-FFF2-40B4-BE49-F238E27FC236}">
                <a16:creationId xmlns:a16="http://schemas.microsoft.com/office/drawing/2014/main" id="{DAC0B24C-A4D3-3C96-CE81-B511966530EC}"/>
              </a:ext>
            </a:extLst>
          </p:cNvPr>
          <p:cNvSpPr>
            <a:spLocks noGrp="1"/>
          </p:cNvSpPr>
          <p:nvPr>
            <p:ph type="sldNum" sz="quarter" idx="12"/>
          </p:nvPr>
        </p:nvSpPr>
        <p:spPr/>
        <p:txBody>
          <a:bodyPr/>
          <a:lstStyle/>
          <a:p>
            <a:fld id="{ADF27C92-F2BD-4ED8-94CF-53444FF271E0}" type="slidenum">
              <a:rPr lang="en-US" smtClean="0"/>
              <a:t>11</a:t>
            </a:fld>
            <a:endParaRPr lang="en-US" dirty="0"/>
          </a:p>
        </p:txBody>
      </p:sp>
    </p:spTree>
    <p:extLst>
      <p:ext uri="{BB962C8B-B14F-4D97-AF65-F5344CB8AC3E}">
        <p14:creationId xmlns:p14="http://schemas.microsoft.com/office/powerpoint/2010/main" val="109442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4025239F-A6FB-43A8-BD4A-3FB7C0B48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6" name="Rectangle 35">
            <a:extLst>
              <a:ext uri="{FF2B5EF4-FFF2-40B4-BE49-F238E27FC236}">
                <a16:creationId xmlns:a16="http://schemas.microsoft.com/office/drawing/2014/main" id="{FB2836FF-945C-48EA-A449-7EDFC73F67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768" y="0"/>
            <a:ext cx="45523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38" name="Rectangle 37">
            <a:extLst>
              <a:ext uri="{FF2B5EF4-FFF2-40B4-BE49-F238E27FC236}">
                <a16:creationId xmlns:a16="http://schemas.microsoft.com/office/drawing/2014/main" id="{83BC7947-FCF0-4F53-A871-5E847286C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94122"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C5E04DFB-DE39-4410-A457-DD1B62DE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768" y="176109"/>
            <a:ext cx="4552307" cy="164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Title 1">
            <a:extLst>
              <a:ext uri="{FF2B5EF4-FFF2-40B4-BE49-F238E27FC236}">
                <a16:creationId xmlns:a16="http://schemas.microsoft.com/office/drawing/2014/main" id="{B1912A8A-2E6E-FFBB-A4B2-1B326F366DFE}"/>
              </a:ext>
            </a:extLst>
          </p:cNvPr>
          <p:cNvSpPr>
            <a:spLocks noGrp="1"/>
          </p:cNvSpPr>
          <p:nvPr>
            <p:ph type="title"/>
          </p:nvPr>
        </p:nvSpPr>
        <p:spPr>
          <a:xfrm>
            <a:off x="4837470" y="284176"/>
            <a:ext cx="3821235" cy="1508760"/>
          </a:xfrm>
        </p:spPr>
        <p:txBody>
          <a:bodyPr vert="horz" lIns="91440" tIns="45720" rIns="91440" bIns="45720" rtlCol="0" anchor="ctr">
            <a:normAutofit/>
          </a:bodyPr>
          <a:lstStyle/>
          <a:p>
            <a:r>
              <a:rPr lang="en-US">
                <a:solidFill>
                  <a:schemeClr val="tx2"/>
                </a:solidFill>
              </a:rPr>
              <a:t>Questions </a:t>
            </a:r>
          </a:p>
        </p:txBody>
      </p:sp>
      <p:pic>
        <p:nvPicPr>
          <p:cNvPr id="6" name="Graphic 5" descr="Questions with solid fill">
            <a:extLst>
              <a:ext uri="{FF2B5EF4-FFF2-40B4-BE49-F238E27FC236}">
                <a16:creationId xmlns:a16="http://schemas.microsoft.com/office/drawing/2014/main" id="{722E34B9-EAF2-983A-C107-D764011982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5706" y="1589099"/>
            <a:ext cx="3638356" cy="3638356"/>
          </a:xfrm>
          <a:prstGeom prst="rect">
            <a:avLst/>
          </a:prstGeom>
        </p:spPr>
      </p:pic>
      <p:sp>
        <p:nvSpPr>
          <p:cNvPr id="5" name="Text Placeholder 4">
            <a:extLst>
              <a:ext uri="{FF2B5EF4-FFF2-40B4-BE49-F238E27FC236}">
                <a16:creationId xmlns:a16="http://schemas.microsoft.com/office/drawing/2014/main" id="{220DA7D2-4D14-CA0C-FDD5-5E43BADB4BBA}"/>
              </a:ext>
            </a:extLst>
          </p:cNvPr>
          <p:cNvSpPr>
            <a:spLocks noGrp="1"/>
          </p:cNvSpPr>
          <p:nvPr>
            <p:ph type="body" sz="half" idx="2"/>
          </p:nvPr>
        </p:nvSpPr>
        <p:spPr>
          <a:xfrm>
            <a:off x="4594122" y="2011680"/>
            <a:ext cx="4397478" cy="4562144"/>
          </a:xfrm>
        </p:spPr>
        <p:txBody>
          <a:bodyPr vert="horz" lIns="91440" tIns="45720" rIns="91440" bIns="45720" rtlCol="0">
            <a:normAutofit/>
          </a:bodyPr>
          <a:lstStyle/>
          <a:p>
            <a:pPr>
              <a:lnSpc>
                <a:spcPct val="90000"/>
              </a:lnSpc>
            </a:pPr>
            <a:r>
              <a:rPr lang="en-US" sz="900" dirty="0">
                <a:solidFill>
                  <a:schemeClr val="bg1"/>
                </a:solidFill>
              </a:rPr>
              <a:t>	</a:t>
            </a:r>
            <a:r>
              <a:rPr lang="en-US" sz="1200" u="sng" cap="all" dirty="0">
                <a:solidFill>
                  <a:schemeClr val="bg1"/>
                </a:solidFill>
                <a:latin typeface="Arial" panose="020B0604020202020204" pitchFamily="34" charset="0"/>
                <a:cs typeface="Arial" panose="020B0604020202020204" pitchFamily="34" charset="0"/>
              </a:rPr>
              <a:t>Preauthorization process</a:t>
            </a:r>
            <a:endParaRPr lang="en-US" sz="900" u="sng" cap="all" dirty="0">
              <a:solidFill>
                <a:schemeClr val="bg1"/>
              </a:solidFill>
              <a:latin typeface="Arial" panose="020B0604020202020204" pitchFamily="34" charset="0"/>
              <a:cs typeface="Arial" panose="020B0604020202020204" pitchFamily="34" charset="0"/>
            </a:endParaRPr>
          </a:p>
          <a:p>
            <a:pPr marL="164783">
              <a:lnSpc>
                <a:spcPct val="90000"/>
              </a:lnSpc>
            </a:pPr>
            <a:r>
              <a:rPr lang="en-US" sz="1400">
                <a:solidFill>
                  <a:schemeClr val="bg1"/>
                </a:solidFill>
                <a:latin typeface="Arial" panose="020B0604020202020204" pitchFamily="34" charset="0"/>
                <a:cs typeface="Arial" panose="020B0604020202020204" pitchFamily="34" charset="0"/>
              </a:rPr>
              <a:t>Miralys Martinez, </a:t>
            </a:r>
            <a:r>
              <a:rPr lang="en-US" sz="1400" dirty="0">
                <a:solidFill>
                  <a:schemeClr val="bg1"/>
                </a:solidFill>
                <a:latin typeface="Arial" panose="020B0604020202020204" pitchFamily="34" charset="0"/>
                <a:cs typeface="Arial" panose="020B0604020202020204" pitchFamily="34" charset="0"/>
              </a:rPr>
              <a:t>Risk Management Specialist </a:t>
            </a:r>
          </a:p>
          <a:p>
            <a:pPr marL="164783">
              <a:lnSpc>
                <a:spcPct val="90000"/>
              </a:lnSpc>
            </a:pPr>
            <a:r>
              <a:rPr lang="en-US" sz="14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mmartinez@cfchs.org</a:t>
            </a:r>
            <a:endParaRPr lang="en-US" sz="1400" dirty="0">
              <a:solidFill>
                <a:schemeClr val="bg1"/>
              </a:solidFill>
              <a:latin typeface="Arial" panose="020B0604020202020204" pitchFamily="34" charset="0"/>
              <a:cs typeface="Arial" panose="020B0604020202020204" pitchFamily="34" charset="0"/>
            </a:endParaRPr>
          </a:p>
          <a:p>
            <a:pPr marL="164783">
              <a:lnSpc>
                <a:spcPct val="90000"/>
              </a:lnSpc>
            </a:pPr>
            <a:r>
              <a:rPr lang="en-US" sz="1400" dirty="0">
                <a:solidFill>
                  <a:schemeClr val="bg1"/>
                </a:solidFill>
                <a:latin typeface="Arial" panose="020B0604020202020204" pitchFamily="34" charset="0"/>
                <a:cs typeface="Arial" panose="020B0604020202020204" pitchFamily="34" charset="0"/>
              </a:rPr>
              <a:t>Geovanna Gonzalez, Compliance Director</a:t>
            </a:r>
          </a:p>
          <a:p>
            <a:pPr marL="164783">
              <a:lnSpc>
                <a:spcPct val="90000"/>
              </a:lnSpc>
            </a:pPr>
            <a:r>
              <a:rPr lang="en-US" sz="1400" u="sng" dirty="0">
                <a:solidFill>
                  <a:schemeClr val="bg1"/>
                </a:solidFill>
                <a:latin typeface="Arial" panose="020B0604020202020204" pitchFamily="34" charset="0"/>
                <a:cs typeface="Arial" panose="020B0604020202020204" pitchFamily="34" charset="0"/>
              </a:rPr>
              <a:t>ggonzalez@cfchs.org</a:t>
            </a:r>
          </a:p>
          <a:p>
            <a:pPr marL="164783">
              <a:lnSpc>
                <a:spcPct val="90000"/>
              </a:lnSpc>
            </a:pPr>
            <a:r>
              <a:rPr lang="en-US" sz="1400" dirty="0">
                <a:solidFill>
                  <a:schemeClr val="bg1"/>
                </a:solidFill>
              </a:rPr>
              <a:t>	</a:t>
            </a:r>
          </a:p>
          <a:p>
            <a:pPr marL="164783">
              <a:lnSpc>
                <a:spcPct val="90000"/>
              </a:lnSpc>
            </a:pPr>
            <a:r>
              <a:rPr lang="en-US" sz="1400" dirty="0">
                <a:solidFill>
                  <a:schemeClr val="bg1"/>
                </a:solidFill>
              </a:rPr>
              <a:t>	</a:t>
            </a:r>
            <a:r>
              <a:rPr lang="en-US" sz="1400" u="sng" cap="all" dirty="0">
                <a:solidFill>
                  <a:schemeClr val="bg1"/>
                </a:solidFill>
                <a:latin typeface="Arial" panose="020B0604020202020204" pitchFamily="34" charset="0"/>
                <a:cs typeface="Arial" panose="020B0604020202020204" pitchFamily="34" charset="0"/>
              </a:rPr>
              <a:t>contract managers</a:t>
            </a:r>
          </a:p>
          <a:p>
            <a:pPr marL="164783">
              <a:lnSpc>
                <a:spcPct val="90000"/>
              </a:lnSpc>
            </a:pPr>
            <a:r>
              <a:rPr lang="en-US" sz="1400" dirty="0">
                <a:solidFill>
                  <a:schemeClr val="bg1"/>
                </a:solidFill>
                <a:latin typeface="Arial" panose="020B0604020202020204" pitchFamily="34" charset="0"/>
                <a:cs typeface="Arial" panose="020B0604020202020204" pitchFamily="34" charset="0"/>
              </a:rPr>
              <a:t>Leo Colomer, Contract Manager </a:t>
            </a:r>
          </a:p>
          <a:p>
            <a:pPr marL="164783">
              <a:lnSpc>
                <a:spcPct val="90000"/>
              </a:lnSpc>
            </a:pPr>
            <a:r>
              <a:rPr lang="en-US" sz="1400" u="sng" dirty="0">
                <a:solidFill>
                  <a:schemeClr val="bg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lcolomer@cfchs.org</a:t>
            </a:r>
            <a:endParaRPr lang="en-US" sz="1400" u="sng" dirty="0">
              <a:solidFill>
                <a:schemeClr val="bg1"/>
              </a:solidFill>
              <a:latin typeface="Arial" panose="020B0604020202020204" pitchFamily="34" charset="0"/>
              <a:cs typeface="Arial" panose="020B0604020202020204" pitchFamily="34" charset="0"/>
            </a:endParaRPr>
          </a:p>
          <a:p>
            <a:pPr marL="164783">
              <a:lnSpc>
                <a:spcPct val="90000"/>
              </a:lnSpc>
            </a:pPr>
            <a:r>
              <a:rPr lang="en-US" sz="1400" dirty="0">
                <a:solidFill>
                  <a:schemeClr val="bg1"/>
                </a:solidFill>
                <a:latin typeface="Arial" panose="020B0604020202020204" pitchFamily="34" charset="0"/>
                <a:cs typeface="Arial" panose="020B0604020202020204" pitchFamily="34" charset="0"/>
              </a:rPr>
              <a:t>Lillie Hopkins, Contract Manager</a:t>
            </a:r>
          </a:p>
          <a:p>
            <a:pPr marL="164783">
              <a:lnSpc>
                <a:spcPct val="90000"/>
              </a:lnSpc>
            </a:pPr>
            <a:r>
              <a:rPr lang="en-US" sz="1400" u="sng"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lhopkins@cfchs.org</a:t>
            </a:r>
            <a:endParaRPr lang="en-US" sz="1400" u="sng" dirty="0">
              <a:solidFill>
                <a:schemeClr val="bg1"/>
              </a:solidFill>
              <a:latin typeface="Arial" panose="020B0604020202020204" pitchFamily="34" charset="0"/>
              <a:cs typeface="Arial" panose="020B0604020202020204" pitchFamily="34" charset="0"/>
            </a:endParaRPr>
          </a:p>
          <a:p>
            <a:pPr indent="-182880">
              <a:lnSpc>
                <a:spcPct val="90000"/>
              </a:lnSpc>
              <a:buFont typeface="Wingdings" pitchFamily="2" charset="2"/>
              <a:buChar char=""/>
            </a:pPr>
            <a:endParaRPr lang="en-US" sz="900" dirty="0">
              <a:solidFill>
                <a:schemeClr val="bg1"/>
              </a:solidFill>
            </a:endParaRPr>
          </a:p>
        </p:txBody>
      </p:sp>
      <p:sp>
        <p:nvSpPr>
          <p:cNvPr id="3" name="Slide Number Placeholder 2">
            <a:extLst>
              <a:ext uri="{FF2B5EF4-FFF2-40B4-BE49-F238E27FC236}">
                <a16:creationId xmlns:a16="http://schemas.microsoft.com/office/drawing/2014/main" id="{4326D8EF-4CBF-44BA-9213-74EDBB012C9B}"/>
              </a:ext>
            </a:extLst>
          </p:cNvPr>
          <p:cNvSpPr>
            <a:spLocks noGrp="1"/>
          </p:cNvSpPr>
          <p:nvPr>
            <p:ph type="sldNum" sz="quarter" idx="12"/>
          </p:nvPr>
        </p:nvSpPr>
        <p:spPr>
          <a:xfrm>
            <a:off x="7994195" y="6422854"/>
            <a:ext cx="709698" cy="365125"/>
          </a:xfrm>
        </p:spPr>
        <p:txBody>
          <a:bodyPr vert="horz" lIns="45720" tIns="45720" rIns="91440" bIns="45720" rtlCol="0" anchor="ctr">
            <a:normAutofit/>
          </a:bodyPr>
          <a:lstStyle/>
          <a:p>
            <a:pPr>
              <a:spcAft>
                <a:spcPts val="600"/>
              </a:spcAft>
            </a:pPr>
            <a:fld id="{ADF27C92-F2BD-4ED8-94CF-53444FF271E0}" type="slidenum">
              <a:rPr lang="en-US">
                <a:solidFill>
                  <a:schemeClr val="bg1"/>
                </a:solidFill>
                <a:latin typeface="Arial" panose="020B0604020202020204" pitchFamily="34" charset="0"/>
                <a:cs typeface="Arial" panose="020B0604020202020204" pitchFamily="34" charset="0"/>
              </a:rPr>
              <a:pPr>
                <a:spcAft>
                  <a:spcPts val="600"/>
                </a:spcAft>
              </a:pPr>
              <a:t>12</a:t>
            </a:fld>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4012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73968"/>
    </mc:Choice>
    <mc:Fallback xmlns="">
      <p:transition spd="slow" advTm="739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8E6530-DB19-C82E-3704-20153669B92B}"/>
              </a:ext>
            </a:extLst>
          </p:cNvPr>
          <p:cNvSpPr>
            <a:spLocks noGrp="1"/>
          </p:cNvSpPr>
          <p:nvPr>
            <p:ph type="title"/>
          </p:nvPr>
        </p:nvSpPr>
        <p:spPr>
          <a:xfrm>
            <a:off x="482600" y="1325880"/>
            <a:ext cx="2317078" cy="4206240"/>
          </a:xfrm>
        </p:spPr>
        <p:txBody>
          <a:bodyPr>
            <a:normAutofit/>
          </a:bodyPr>
          <a:lstStyle/>
          <a:p>
            <a:r>
              <a:rPr lang="en-US" sz="2800" dirty="0">
                <a:solidFill>
                  <a:schemeClr val="tx2"/>
                </a:solidFill>
                <a:latin typeface="Arial" panose="020B0604020202020204" pitchFamily="34" charset="0"/>
                <a:cs typeface="Arial" panose="020B0604020202020204" pitchFamily="34" charset="0"/>
              </a:rPr>
              <a:t>Overview</a:t>
            </a:r>
            <a:r>
              <a:rPr lang="en-US" sz="2800" dirty="0">
                <a:solidFill>
                  <a:schemeClr val="tx2"/>
                </a:solidFill>
              </a:rPr>
              <a:t> </a:t>
            </a:r>
          </a:p>
        </p:txBody>
      </p:sp>
      <p:sp>
        <p:nvSpPr>
          <p:cNvPr id="13" name="Rectangle 12">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5" name="Straight Connector 14">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E9757E4C-97E2-AD70-7DCA-F8722F171A81}"/>
              </a:ext>
            </a:extLst>
          </p:cNvPr>
          <p:cNvSpPr>
            <a:spLocks noGrp="1"/>
          </p:cNvSpPr>
          <p:nvPr>
            <p:ph idx="1"/>
          </p:nvPr>
        </p:nvSpPr>
        <p:spPr>
          <a:xfrm>
            <a:off x="3286251" y="1126067"/>
            <a:ext cx="4953998" cy="4605866"/>
          </a:xfrm>
        </p:spPr>
        <p:txBody>
          <a:bodyPr anchor="ctr">
            <a:normAutofit/>
          </a:bodyPr>
          <a:lstStyle/>
          <a:p>
            <a:pPr marL="400050" indent="-400050">
              <a:buFont typeface="+mj-lt"/>
              <a:buAutoNum type="romanUcPeriod"/>
            </a:pPr>
            <a:r>
              <a:rPr lang="en-US" sz="1800" dirty="0">
                <a:latin typeface="Arial" panose="020B0604020202020204" pitchFamily="34" charset="0"/>
                <a:cs typeface="Arial" panose="020B0604020202020204" pitchFamily="34" charset="0"/>
              </a:rPr>
              <a:t>What are Incidental Expenses?	</a:t>
            </a:r>
          </a:p>
          <a:p>
            <a:pPr marL="400050" indent="-400050">
              <a:buFont typeface="+mj-lt"/>
              <a:buAutoNum type="romanUcPeriod"/>
            </a:pPr>
            <a:r>
              <a:rPr lang="en-US" sz="1800" dirty="0">
                <a:latin typeface="Arial" panose="020B0604020202020204" pitchFamily="34" charset="0"/>
                <a:cs typeface="Arial" panose="020B0604020202020204" pitchFamily="34" charset="0"/>
              </a:rPr>
              <a:t>Incidentals Expense Funding</a:t>
            </a:r>
          </a:p>
          <a:p>
            <a:pPr marL="400050" indent="-400050">
              <a:buFont typeface="+mj-lt"/>
              <a:buAutoNum type="romanUcPeriod"/>
            </a:pPr>
            <a:r>
              <a:rPr lang="en-US" sz="1800" dirty="0">
                <a:latin typeface="Arial" panose="020B0604020202020204" pitchFamily="34" charset="0"/>
                <a:cs typeface="Arial" panose="020B0604020202020204" pitchFamily="34" charset="0"/>
              </a:rPr>
              <a:t>Transitional Voucher Requirements</a:t>
            </a:r>
          </a:p>
          <a:p>
            <a:pPr marL="400050" indent="-400050">
              <a:buFont typeface="+mj-lt"/>
              <a:buAutoNum type="romanUcPeriod"/>
            </a:pPr>
            <a:r>
              <a:rPr lang="en-US" sz="1800" dirty="0">
                <a:latin typeface="Arial" panose="020B0604020202020204" pitchFamily="34" charset="0"/>
                <a:cs typeface="Arial" panose="020B0604020202020204" pitchFamily="34" charset="0"/>
              </a:rPr>
              <a:t>Pre-Authorization </a:t>
            </a:r>
          </a:p>
          <a:p>
            <a:pPr marL="400050" indent="-400050">
              <a:buFont typeface="+mj-lt"/>
              <a:buAutoNum type="romanUcPeriod"/>
            </a:pPr>
            <a:r>
              <a:rPr lang="en-US" sz="1800" dirty="0">
                <a:latin typeface="Arial" panose="020B0604020202020204" pitchFamily="34" charset="0"/>
                <a:cs typeface="Arial" panose="020B0604020202020204" pitchFamily="34" charset="0"/>
              </a:rPr>
              <a:t>Pre-Authorization Form Requirements</a:t>
            </a:r>
          </a:p>
          <a:p>
            <a:pPr marL="400050" indent="-400050">
              <a:buFont typeface="+mj-lt"/>
              <a:buAutoNum type="romanUcPeriod"/>
            </a:pPr>
            <a:r>
              <a:rPr lang="en-US" sz="1800" dirty="0">
                <a:latin typeface="Arial" panose="020B0604020202020204" pitchFamily="34" charset="0"/>
                <a:cs typeface="Arial" panose="020B0604020202020204" pitchFamily="34" charset="0"/>
              </a:rPr>
              <a:t>Reporting Requirements </a:t>
            </a:r>
          </a:p>
          <a:p>
            <a:pPr marL="400050" indent="-400050">
              <a:buFont typeface="+mj-lt"/>
              <a:buAutoNum type="romanUcPeriod"/>
            </a:pPr>
            <a:r>
              <a:rPr lang="en-US" sz="1800" dirty="0">
                <a:latin typeface="Arial" panose="020B0604020202020204" pitchFamily="34" charset="0"/>
                <a:cs typeface="Arial" panose="020B0604020202020204" pitchFamily="34" charset="0"/>
              </a:rPr>
              <a:t>Incidental Monitoring</a:t>
            </a:r>
          </a:p>
          <a:p>
            <a:pPr marL="400050" indent="-400050">
              <a:buFont typeface="+mj-lt"/>
              <a:buAutoNum type="romanUcPeriod"/>
            </a:pPr>
            <a:r>
              <a:rPr lang="en-US" sz="1800" dirty="0">
                <a:latin typeface="Arial" panose="020B0604020202020204" pitchFamily="34" charset="0"/>
                <a:cs typeface="Arial" panose="020B0604020202020204" pitchFamily="34" charset="0"/>
              </a:rPr>
              <a:t>Subcontractor Policy &amp; Procedures Recommendations</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Slide Number Placeholder 4">
            <a:extLst>
              <a:ext uri="{FF2B5EF4-FFF2-40B4-BE49-F238E27FC236}">
                <a16:creationId xmlns:a16="http://schemas.microsoft.com/office/drawing/2014/main" id="{2E420370-74EF-BC5B-FBF3-0D0E2FEB9C85}"/>
              </a:ext>
            </a:extLst>
          </p:cNvPr>
          <p:cNvSpPr>
            <a:spLocks noGrp="1"/>
          </p:cNvSpPr>
          <p:nvPr>
            <p:ph type="sldNum" sz="quarter" idx="12"/>
          </p:nvPr>
        </p:nvSpPr>
        <p:spPr>
          <a:xfrm>
            <a:off x="7994195" y="6422854"/>
            <a:ext cx="709698" cy="365125"/>
          </a:xfrm>
        </p:spPr>
        <p:txBody>
          <a:bodyPr>
            <a:normAutofit/>
          </a:bodyPr>
          <a:lstStyle/>
          <a:p>
            <a:pPr>
              <a:spcAft>
                <a:spcPts val="600"/>
              </a:spcAft>
            </a:pPr>
            <a:fld id="{ADF27C92-F2BD-4ED8-94CF-53444FF271E0}" type="slidenum">
              <a:rPr lang="en-US">
                <a:solidFill>
                  <a:schemeClr val="bg1"/>
                </a:solidFill>
              </a:rPr>
              <a:pPr>
                <a:spcAft>
                  <a:spcPts val="600"/>
                </a:spcAft>
              </a:pPr>
              <a:t>2</a:t>
            </a:fld>
            <a:endParaRPr lang="en-US">
              <a:solidFill>
                <a:schemeClr val="bg1"/>
              </a:solidFill>
            </a:endParaRPr>
          </a:p>
        </p:txBody>
      </p:sp>
    </p:spTree>
    <p:extLst>
      <p:ext uri="{BB962C8B-B14F-4D97-AF65-F5344CB8AC3E}">
        <p14:creationId xmlns:p14="http://schemas.microsoft.com/office/powerpoint/2010/main" val="272063686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2400" y="284176"/>
            <a:ext cx="8305019" cy="1508760"/>
          </a:xfrm>
        </p:spPr>
        <p:txBody>
          <a:bodyPr>
            <a:normAutofit/>
          </a:bodyPr>
          <a:lstStyle/>
          <a:p>
            <a:r>
              <a:rPr lang="en-US" sz="3600" dirty="0" err="1">
                <a:latin typeface="Arial" panose="020B0604020202020204" pitchFamily="34" charset="0"/>
                <a:cs typeface="Arial" panose="020B0604020202020204" pitchFamily="34" charset="0"/>
              </a:rPr>
              <a:t>i</a:t>
            </a:r>
            <a:r>
              <a:rPr lang="en-US" sz="3600" dirty="0">
                <a:latin typeface="Arial" panose="020B0604020202020204" pitchFamily="34" charset="0"/>
                <a:cs typeface="Arial" panose="020B0604020202020204" pitchFamily="34" charset="0"/>
              </a:rPr>
              <a:t>. What are Incidental Expenses?</a:t>
            </a:r>
            <a:endParaRPr lang="en-US" dirty="0">
              <a:solidFill>
                <a:srgbClr val="FF9933"/>
              </a:solidFill>
              <a:latin typeface="Arial" panose="020B0604020202020204" pitchFamily="34" charset="0"/>
              <a:cs typeface="Arial" panose="020B0604020202020204" pitchFamily="34" charset="0"/>
            </a:endParaRPr>
          </a:p>
        </p:txBody>
      </p:sp>
      <p:sp>
        <p:nvSpPr>
          <p:cNvPr id="2" name="Content Placeholder 1"/>
          <p:cNvSpPr>
            <a:spLocks noGrp="1"/>
          </p:cNvSpPr>
          <p:nvPr>
            <p:ph sz="half" idx="1"/>
          </p:nvPr>
        </p:nvSpPr>
        <p:spPr>
          <a:xfrm>
            <a:off x="609600" y="2133600"/>
            <a:ext cx="7731739" cy="4405718"/>
          </a:xfrm>
        </p:spPr>
        <p:txBody>
          <a:bodyPr>
            <a:noAutofit/>
          </a:bodyPr>
          <a:lstStyle/>
          <a:p>
            <a:r>
              <a:rPr lang="en-US" sz="1600" u="sng" dirty="0">
                <a:solidFill>
                  <a:srgbClr val="FFC000"/>
                </a:solidFill>
                <a:latin typeface="Arial"/>
                <a:cs typeface="Arial"/>
              </a:rPr>
              <a:t>DEFINITION:</a:t>
            </a:r>
            <a:r>
              <a:rPr lang="en-US" sz="1600" dirty="0">
                <a:solidFill>
                  <a:srgbClr val="FFC000"/>
                </a:solidFill>
                <a:latin typeface="Arial"/>
                <a:cs typeface="Arial"/>
              </a:rPr>
              <a:t> </a:t>
            </a:r>
            <a:r>
              <a:rPr lang="en-US" sz="1200" dirty="0">
                <a:solidFill>
                  <a:srgbClr val="FFC000"/>
                </a:solidFill>
              </a:rPr>
              <a:t> </a:t>
            </a:r>
            <a:r>
              <a:rPr lang="en-US" sz="1600" dirty="0">
                <a:latin typeface="Arial"/>
                <a:cs typeface="Arial"/>
              </a:rPr>
              <a:t>Per 65E-14.021 F.A.C. temporary expenses incurred to facilitate continuing treatment and community stabilization when no other resources are available. Allowable purchases under this Covered Service include: transportation, childcare, housing assistance, clothing, educational services, vocational services, medical care, housing subsidies, pharmaceuticals and other incidentals as approved by the Managing Entity.</a:t>
            </a:r>
          </a:p>
          <a:p>
            <a:r>
              <a:rPr lang="en-US" sz="1600" u="sng" dirty="0">
                <a:solidFill>
                  <a:srgbClr val="FFC000"/>
                </a:solidFill>
                <a:latin typeface="Arial" panose="020B0604020202020204" pitchFamily="34" charset="0"/>
                <a:cs typeface="Arial" panose="020B0604020202020204" pitchFamily="34" charset="0"/>
              </a:rPr>
              <a:t>PURPOSE:</a:t>
            </a:r>
            <a:r>
              <a:rPr lang="en-US" sz="1600" dirty="0">
                <a:solidFill>
                  <a:srgbClr val="FFC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purpose of incidental expenses is to facilitate the continuation of treatment and community stabilization when </a:t>
            </a:r>
            <a:r>
              <a:rPr lang="en-US" sz="1600" u="sng" dirty="0">
                <a:latin typeface="Arial" panose="020B0604020202020204" pitchFamily="34" charset="0"/>
                <a:cs typeface="Arial" panose="020B0604020202020204" pitchFamily="34" charset="0"/>
              </a:rPr>
              <a:t>no other </a:t>
            </a:r>
            <a:r>
              <a:rPr lang="en-US" sz="1600" dirty="0">
                <a:latin typeface="Arial" panose="020B0604020202020204" pitchFamily="34" charset="0"/>
                <a:cs typeface="Arial" panose="020B0604020202020204" pitchFamily="34" charset="0"/>
              </a:rPr>
              <a:t>resources are available. </a:t>
            </a:r>
            <a:endParaRPr lang="en-US" sz="1600" b="0" i="0" dirty="0">
              <a:effectLst/>
              <a:latin typeface="Arial" panose="020B0604020202020204" pitchFamily="34" charset="0"/>
              <a:cs typeface="Arial" panose="020B0604020202020204" pitchFamily="34" charset="0"/>
            </a:endParaRPr>
          </a:p>
          <a:p>
            <a:r>
              <a:rPr lang="en-US" sz="1600" u="sng" dirty="0">
                <a:solidFill>
                  <a:srgbClr val="FFC000"/>
                </a:solidFill>
                <a:latin typeface="Arial"/>
                <a:cs typeface="Arial"/>
              </a:rPr>
              <a:t>PROCEDURE CODES</a:t>
            </a:r>
            <a:r>
              <a:rPr lang="en-US" sz="1600" dirty="0">
                <a:solidFill>
                  <a:srgbClr val="FFC000"/>
                </a:solidFill>
                <a:latin typeface="Arial"/>
                <a:cs typeface="Arial"/>
              </a:rPr>
              <a:t>:</a:t>
            </a:r>
            <a:r>
              <a:rPr lang="en-US" sz="1600" dirty="0">
                <a:latin typeface="Arial"/>
                <a:cs typeface="Arial"/>
              </a:rPr>
              <a:t> The following provides some, but not limited to, allowable expenses and its pertaining procedure codes are listed in the following link: </a:t>
            </a:r>
            <a:r>
              <a:rPr lang="en-US" sz="1600" dirty="0">
                <a:ea typeface="+mn-lt"/>
                <a:cs typeface="+mn-lt"/>
                <a:hlinkClick r:id="rId3"/>
              </a:rPr>
              <a:t>https://centralfloridacares.org/asset/2020/04/Incidental-Expenses-Procedure-Codes.pdf</a:t>
            </a:r>
            <a:endParaRPr lang="en-US" sz="1600" dirty="0">
              <a:solidFill>
                <a:srgbClr val="FFC000"/>
              </a:solidFill>
              <a:latin typeface="Arial"/>
              <a:cs typeface="Arial"/>
            </a:endParaRPr>
          </a:p>
          <a:p>
            <a:r>
              <a:rPr lang="en-US" sz="1600" b="1" dirty="0">
                <a:latin typeface="Arial"/>
                <a:cs typeface="Arial"/>
              </a:rPr>
              <a:t>Funding cannot be “gifted” to individuals served in any form. Providing a gift card, a monetary reward or gift of any sort is not allowed with government funds. </a:t>
            </a:r>
            <a:endParaRPr lang="en-US" sz="1600" b="1" dirty="0">
              <a:latin typeface="Arial" panose="020B0604020202020204" pitchFamily="34" charset="0"/>
              <a:cs typeface="Arial" panose="020B0604020202020204" pitchFamily="34" charset="0"/>
            </a:endParaRPr>
          </a:p>
          <a:p>
            <a:endParaRPr lang="en-US" sz="1600" dirty="0">
              <a:solidFill>
                <a:srgbClr val="FF9933"/>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DF27C92-F2BD-4ED8-94CF-53444FF271E0}" type="slidenum">
              <a:rPr lang="en-US" smtClean="0"/>
              <a:pPr/>
              <a:t>3</a:t>
            </a:fld>
            <a:endParaRPr lang="en-US" dirty="0"/>
          </a:p>
        </p:txBody>
      </p:sp>
    </p:spTree>
    <p:extLst>
      <p:ext uri="{BB962C8B-B14F-4D97-AF65-F5344CB8AC3E}">
        <p14:creationId xmlns:p14="http://schemas.microsoft.com/office/powerpoint/2010/main" val="1188419586"/>
      </p:ext>
    </p:extLst>
  </p:cSld>
  <p:clrMapOvr>
    <a:masterClrMapping/>
  </p:clrMapOvr>
  <mc:AlternateContent xmlns:mc="http://schemas.openxmlformats.org/markup-compatibility/2006" xmlns:p14="http://schemas.microsoft.com/office/powerpoint/2010/main">
    <mc:Choice Requires="p14">
      <p:transition spd="slow" p14:dur="2000" advTm="120384"/>
    </mc:Choice>
    <mc:Fallback xmlns="">
      <p:transition spd="slow" advTm="12038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8FFA-5CCF-BC82-57E2-84F741D694BD}"/>
              </a:ext>
            </a:extLst>
          </p:cNvPr>
          <p:cNvSpPr>
            <a:spLocks noGrp="1"/>
          </p:cNvSpPr>
          <p:nvPr>
            <p:ph type="title"/>
          </p:nvPr>
        </p:nvSpPr>
        <p:spPr>
          <a:xfrm>
            <a:off x="76201" y="284176"/>
            <a:ext cx="7162800" cy="1508760"/>
          </a:xfrm>
        </p:spPr>
        <p:txBody>
          <a:bodyPr>
            <a:normAutofit/>
          </a:bodyPr>
          <a:lstStyle/>
          <a:p>
            <a:r>
              <a:rPr lang="en-US" sz="3600" dirty="0">
                <a:latin typeface="Arial"/>
                <a:cs typeface="Arial"/>
              </a:rPr>
              <a:t>II. Incidental Expense Funding</a:t>
            </a:r>
          </a:p>
        </p:txBody>
      </p:sp>
      <p:sp>
        <p:nvSpPr>
          <p:cNvPr id="3" name="Content Placeholder 2">
            <a:extLst>
              <a:ext uri="{FF2B5EF4-FFF2-40B4-BE49-F238E27FC236}">
                <a16:creationId xmlns:a16="http://schemas.microsoft.com/office/drawing/2014/main" id="{2DA36CAB-7F19-474D-36F9-BA7DACD13D2C}"/>
              </a:ext>
            </a:extLst>
          </p:cNvPr>
          <p:cNvSpPr>
            <a:spLocks noGrp="1"/>
          </p:cNvSpPr>
          <p:nvPr>
            <p:ph idx="1"/>
          </p:nvPr>
        </p:nvSpPr>
        <p:spPr>
          <a:xfrm>
            <a:off x="507979" y="2004774"/>
            <a:ext cx="7772400" cy="4569049"/>
          </a:xfrm>
        </p:spPr>
        <p:txBody>
          <a:bodyPr>
            <a:normAutofit/>
          </a:bodyPr>
          <a:lstStyle/>
          <a:p>
            <a:r>
              <a:rPr lang="en-US" sz="1800" dirty="0">
                <a:latin typeface="Arial" panose="020B0604020202020204" pitchFamily="34" charset="0"/>
                <a:cs typeface="Times New Roman" panose="02020603050405020304" pitchFamily="18" charset="0"/>
              </a:rPr>
              <a:t>Incidental Expenses are allowable under many different Other Cost Accumulators (OCA’s). </a:t>
            </a:r>
            <a:r>
              <a:rPr lang="en-US" sz="1800" dirty="0">
                <a:effectLst/>
                <a:latin typeface="Arial" panose="020B0604020202020204" pitchFamily="34" charset="0"/>
                <a:ea typeface="Times New Roman" panose="02020603050405020304" pitchFamily="18" charset="0"/>
                <a:cs typeface="Arial" panose="020B0604020202020204" pitchFamily="34" charset="0"/>
              </a:rPr>
              <a:t>Some examples of OCA’s which </a:t>
            </a:r>
            <a:r>
              <a:rPr lang="en-US" sz="1800" dirty="0">
                <a:latin typeface="Arial" panose="020B0604020202020204" pitchFamily="34" charset="0"/>
                <a:ea typeface="Times New Roman" panose="02020603050405020304" pitchFamily="18" charset="0"/>
                <a:cs typeface="Arial" panose="020B0604020202020204" pitchFamily="34" charset="0"/>
              </a:rPr>
              <a:t>are eligible for the billing of </a:t>
            </a:r>
            <a:r>
              <a:rPr lang="en-US" sz="1800" dirty="0">
                <a:effectLst/>
                <a:latin typeface="Arial" panose="020B0604020202020204" pitchFamily="34" charset="0"/>
                <a:ea typeface="Times New Roman" panose="02020603050405020304" pitchFamily="18" charset="0"/>
                <a:cs typeface="Arial" panose="020B0604020202020204" pitchFamily="34" charset="0"/>
              </a:rPr>
              <a:t>Incidental Expenses are </a:t>
            </a:r>
            <a:r>
              <a:rPr lang="en-US" sz="1800" dirty="0">
                <a:latin typeface="Arial" panose="020B0604020202020204" pitchFamily="34" charset="0"/>
                <a:cs typeface="Arial" panose="020B0604020202020204" pitchFamily="34" charset="0"/>
              </a:rPr>
              <a:t>MH000, MH0PG, MH0CN, </a:t>
            </a:r>
            <a:r>
              <a:rPr lang="en-US" sz="1800" dirty="0">
                <a:latin typeface="Arial" panose="020B0604020202020204" pitchFamily="34" charset="0"/>
                <a:ea typeface="Calibri" panose="020F0502020204030204" pitchFamily="34" charset="0"/>
                <a:cs typeface="Arial" panose="020B0604020202020204" pitchFamily="34" charset="0"/>
              </a:rPr>
              <a:t>MHTRV, MS000, MS0CN, MSTRV, MSTVS, MSTV2.</a:t>
            </a:r>
            <a:endParaRPr lang="en-US" sz="1600" dirty="0">
              <a:solidFill>
                <a:srgbClr val="FF0000"/>
              </a:solidFill>
              <a:latin typeface="Arial" panose="020B0604020202020204" pitchFamily="34" charset="0"/>
              <a:ea typeface="Calibri" panose="020F0502020204030204" pitchFamily="34" charset="0"/>
              <a:cs typeface="Arial" panose="020B0604020202020204" pitchFamily="34" charset="0"/>
            </a:endParaRPr>
          </a:p>
          <a:p>
            <a:r>
              <a:rPr lang="en-US" sz="1800" dirty="0">
                <a:latin typeface="Arial" panose="020B0604020202020204" pitchFamily="34" charset="0"/>
                <a:ea typeface="Calibri" panose="020F0502020204030204" pitchFamily="34" charset="0"/>
                <a:cs typeface="Arial" panose="020B0604020202020204" pitchFamily="34" charset="0"/>
              </a:rPr>
              <a:t>DCF Data Pamphlet 155-2 Data Codes: </a:t>
            </a:r>
            <a:r>
              <a:rPr lang="en-US" sz="1400" dirty="0">
                <a:hlinkClick r:id="rId3"/>
              </a:rPr>
              <a:t>FASAMS (myflfamilies.com)</a:t>
            </a:r>
            <a:r>
              <a:rPr lang="en-US" sz="1800" dirty="0">
                <a:latin typeface="Arial" panose="020B0604020202020204" pitchFamily="34" charset="0"/>
                <a:ea typeface="Calibri" panose="020F0502020204030204" pitchFamily="34" charset="0"/>
                <a:cs typeface="Arial" panose="020B0604020202020204" pitchFamily="34" charset="0"/>
              </a:rPr>
              <a:t> </a:t>
            </a:r>
            <a:endParaRPr lang="en-US" sz="1800" dirty="0">
              <a:solidFill>
                <a:srgbClr val="FF0000"/>
              </a:solidFill>
              <a:latin typeface="Arial" panose="020B0604020202020204" pitchFamily="34" charset="0"/>
              <a:ea typeface="Calibri" panose="020F0502020204030204" pitchFamily="34" charset="0"/>
              <a:cs typeface="Arial" panose="020B0604020202020204" pitchFamily="34" charset="0"/>
            </a:endParaRPr>
          </a:p>
          <a:p>
            <a:r>
              <a:rPr lang="en-US" sz="1800" dirty="0">
                <a:latin typeface="Arial" panose="020B0604020202020204" pitchFamily="34" charset="0"/>
                <a:ea typeface="Calibri" panose="020F0502020204030204" pitchFamily="34" charset="0"/>
                <a:cs typeface="Arial" panose="020B0604020202020204" pitchFamily="34" charset="0"/>
              </a:rPr>
              <a:t>If requesting to include incidental expenses in a program, the provider would need to submit a program description and include the expenditures in their budget.  CFCHS would then need to review and approve both the program description and budget, prior to implementing in a program.  </a:t>
            </a:r>
          </a:p>
          <a:p>
            <a:r>
              <a:rPr lang="en-US" sz="1800" dirty="0">
                <a:latin typeface="Arial" panose="020B0604020202020204" pitchFamily="34" charset="0"/>
                <a:ea typeface="Calibri" panose="020F0502020204030204" pitchFamily="34" charset="0"/>
                <a:cs typeface="Arial" panose="020B0604020202020204" pitchFamily="34" charset="0"/>
              </a:rPr>
              <a:t>If approved, the cost center would then need to be amended into the contract funding detail within the approved OCA.</a:t>
            </a:r>
          </a:p>
        </p:txBody>
      </p:sp>
      <p:sp>
        <p:nvSpPr>
          <p:cNvPr id="5" name="Slide Number Placeholder 4">
            <a:extLst>
              <a:ext uri="{FF2B5EF4-FFF2-40B4-BE49-F238E27FC236}">
                <a16:creationId xmlns:a16="http://schemas.microsoft.com/office/drawing/2014/main" id="{07D69210-9E7C-564D-0DEE-69E0BF3B1AFA}"/>
              </a:ext>
            </a:extLst>
          </p:cNvPr>
          <p:cNvSpPr>
            <a:spLocks noGrp="1"/>
          </p:cNvSpPr>
          <p:nvPr>
            <p:ph type="sldNum" sz="quarter" idx="12"/>
          </p:nvPr>
        </p:nvSpPr>
        <p:spPr/>
        <p:txBody>
          <a:bodyPr/>
          <a:lstStyle/>
          <a:p>
            <a:fld id="{ADF27C92-F2BD-4ED8-94CF-53444FF271E0}" type="slidenum">
              <a:rPr lang="en-US" smtClean="0"/>
              <a:t>4</a:t>
            </a:fld>
            <a:endParaRPr lang="en-US" dirty="0"/>
          </a:p>
        </p:txBody>
      </p:sp>
    </p:spTree>
    <p:extLst>
      <p:ext uri="{BB962C8B-B14F-4D97-AF65-F5344CB8AC3E}">
        <p14:creationId xmlns:p14="http://schemas.microsoft.com/office/powerpoint/2010/main" val="142889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206" y="284176"/>
            <a:ext cx="7239781" cy="1508760"/>
          </a:xfrm>
        </p:spPr>
        <p:txBody>
          <a:bodyPr>
            <a:normAutofit/>
          </a:bodyPr>
          <a:lstStyle/>
          <a:p>
            <a:r>
              <a:rPr lang="en-US" sz="3600" dirty="0">
                <a:latin typeface="Arial"/>
                <a:cs typeface="Arial"/>
              </a:rPr>
              <a:t>Iii. Transitional Voucher Requirements</a:t>
            </a:r>
          </a:p>
        </p:txBody>
      </p:sp>
      <p:sp>
        <p:nvSpPr>
          <p:cNvPr id="2" name="Content Placeholder 1"/>
          <p:cNvSpPr>
            <a:spLocks noGrp="1"/>
          </p:cNvSpPr>
          <p:nvPr>
            <p:ph idx="1"/>
          </p:nvPr>
        </p:nvSpPr>
        <p:spPr>
          <a:xfrm>
            <a:off x="681557" y="1792936"/>
            <a:ext cx="7395643" cy="4780888"/>
          </a:xfrm>
        </p:spPr>
        <p:txBody>
          <a:bodyPr>
            <a:normAutofit/>
          </a:bodyPr>
          <a:lstStyle/>
          <a:p>
            <a:r>
              <a:rPr lang="en-US" sz="1800" dirty="0">
                <a:latin typeface="Arial"/>
                <a:cs typeface="Arial"/>
              </a:rPr>
              <a:t>Use of </a:t>
            </a:r>
            <a:r>
              <a:rPr lang="en-US" sz="1800" b="0" i="0" u="none" strike="noStrike" baseline="0" dirty="0">
                <a:latin typeface="Arial"/>
                <a:cs typeface="Arial"/>
              </a:rPr>
              <a:t>Transitional Voucher funding refer to DCF Guidance 29, </a:t>
            </a:r>
            <a:r>
              <a:rPr lang="en-US" sz="1400" dirty="0">
                <a:solidFill>
                  <a:srgbClr val="FF9933"/>
                </a:solidFill>
                <a:latin typeface="Arial"/>
                <a:cs typeface="Arial"/>
                <a:hlinkClick r:id="rId3">
                  <a:extLst>
                    <a:ext uri="{A12FA001-AC4F-418D-AE19-62706E023703}">
                      <ahyp:hlinkClr xmlns:ahyp="http://schemas.microsoft.com/office/drawing/2018/hyperlinkcolor" val="tx"/>
                    </a:ext>
                  </a:extLst>
                </a:hlinkClick>
              </a:rPr>
              <a:t>Guidance 29 Transitional Vouchers 2021 07 01.pdf (myflfamilies.com)</a:t>
            </a:r>
            <a:r>
              <a:rPr lang="en-US" sz="1400" dirty="0">
                <a:solidFill>
                  <a:srgbClr val="FF9933"/>
                </a:solidFill>
                <a:latin typeface="Arial"/>
                <a:cs typeface="Arial"/>
              </a:rPr>
              <a:t> </a:t>
            </a:r>
            <a:r>
              <a:rPr lang="en-US" sz="1400" dirty="0">
                <a:solidFill>
                  <a:srgbClr val="FF9933"/>
                </a:solidFill>
                <a:latin typeface="Times New Roman"/>
                <a:cs typeface="Times New Roman"/>
              </a:rPr>
              <a:t> </a:t>
            </a:r>
            <a:r>
              <a:rPr lang="en-US" sz="1800" dirty="0">
                <a:latin typeface="Arial"/>
                <a:cs typeface="Arial"/>
              </a:rPr>
              <a:t>for requirements and allowability of Incidental Expenses. </a:t>
            </a:r>
            <a:endParaRPr lang="en-US" sz="1800" dirty="0">
              <a:latin typeface="Arial" panose="020B0604020202020204" pitchFamily="34" charset="0"/>
              <a:cs typeface="Arial" panose="020B0604020202020204" pitchFamily="34" charset="0"/>
            </a:endParaRPr>
          </a:p>
          <a:p>
            <a:r>
              <a:rPr lang="en-US" sz="1800" b="0" i="0" u="none" strike="noStrike" baseline="0" dirty="0">
                <a:latin typeface="Arial" panose="020B0604020202020204" pitchFamily="34" charset="0"/>
                <a:cs typeface="Arial" panose="020B0604020202020204" pitchFamily="34" charset="0"/>
              </a:rPr>
              <a:t>Transitional Vouchers offer time-limited financial assistance </a:t>
            </a:r>
            <a:r>
              <a:rPr lang="en-US" sz="1800" dirty="0">
                <a:latin typeface="Arial" panose="020B0604020202020204" pitchFamily="34" charset="0"/>
                <a:cs typeface="Arial" panose="020B0604020202020204" pitchFamily="34" charset="0"/>
              </a:rPr>
              <a:t>up to one year (12 months from initial use) </a:t>
            </a:r>
            <a:r>
              <a:rPr lang="en-US" sz="1800" b="0" i="0" u="none" strike="noStrike" baseline="0" dirty="0">
                <a:latin typeface="Arial" panose="020B0604020202020204" pitchFamily="34" charset="0"/>
                <a:cs typeface="Arial" panose="020B0604020202020204" pitchFamily="34" charset="0"/>
              </a:rPr>
              <a:t>to support consumer-driven services based on the person’s needs assessment and care plan objectives.</a:t>
            </a:r>
          </a:p>
          <a:p>
            <a:r>
              <a:rPr lang="en-US" sz="1800" b="0" i="0" u="none" strike="noStrike" baseline="0" dirty="0">
                <a:latin typeface="Arial" panose="020B0604020202020204" pitchFamily="34" charset="0"/>
                <a:cs typeface="Arial" panose="020B0604020202020204" pitchFamily="34" charset="0"/>
              </a:rPr>
              <a:t>Individual must be engaged in services, must </a:t>
            </a:r>
            <a:r>
              <a:rPr lang="en-US" sz="1800" dirty="0">
                <a:latin typeface="Arial" panose="020B0604020202020204" pitchFamily="34" charset="0"/>
                <a:cs typeface="Arial" panose="020B0604020202020204" pitchFamily="34" charset="0"/>
              </a:rPr>
              <a:t>meet</a:t>
            </a:r>
            <a:r>
              <a:rPr lang="en-US" sz="1800" b="0" i="0" u="none" strike="noStrike" baseline="0" dirty="0">
                <a:latin typeface="Arial" panose="020B0604020202020204" pitchFamily="34" charset="0"/>
                <a:cs typeface="Arial" panose="020B0604020202020204" pitchFamily="34" charset="0"/>
              </a:rPr>
              <a:t> financial eligibility requirements, be referred to SOAR to assist in SSI/SSDI.</a:t>
            </a:r>
          </a:p>
          <a:p>
            <a:r>
              <a:rPr lang="en-US" sz="1800" b="0" i="0" u="none" strike="noStrike" baseline="0" dirty="0">
                <a:latin typeface="Arial" panose="020B0604020202020204" pitchFamily="34" charset="0"/>
                <a:cs typeface="Arial" panose="020B0604020202020204" pitchFamily="34" charset="0"/>
              </a:rPr>
              <a:t>The Transitional Voucher is intended to assist eligible individuals obtain and maintain accessible, affordable housing with supportive recovery services. </a:t>
            </a:r>
          </a:p>
          <a:p>
            <a:r>
              <a:rPr lang="en-US" sz="1800" dirty="0">
                <a:latin typeface="Arial" panose="020B0604020202020204" pitchFamily="34" charset="0"/>
                <a:cs typeface="Arial" panose="020B0604020202020204" pitchFamily="34" charset="0"/>
              </a:rPr>
              <a:t>Request for substance use housing vouchers can only be used for Association of Recovery Residences (</a:t>
            </a:r>
            <a:r>
              <a:rPr lang="en-US" sz="1800" dirty="0">
                <a:effectLst/>
                <a:latin typeface="Arial" panose="020B0604020202020204" pitchFamily="34" charset="0"/>
                <a:ea typeface="Calibri" panose="020F0502020204030204" pitchFamily="34" charset="0"/>
                <a:cs typeface="Arial" panose="020B0604020202020204" pitchFamily="34" charset="0"/>
              </a:rPr>
              <a:t>FARR) certified homes or housing operating under the Oxford House Model. </a:t>
            </a:r>
            <a:endParaRPr lang="en-US" sz="1800" b="0" i="0" u="none" strike="noStrike" baseline="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ADF27C92-F2BD-4ED8-94CF-53444FF271E0}" type="slidenum">
              <a:rPr lang="en-US" smtClean="0">
                <a:latin typeface="Arial" panose="020B0604020202020204" pitchFamily="34" charset="0"/>
                <a:cs typeface="Arial" panose="020B0604020202020204" pitchFamily="34" charset="0"/>
              </a:rPr>
              <a:pPr/>
              <a:t>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5693666"/>
      </p:ext>
    </p:extLst>
  </p:cSld>
  <p:clrMapOvr>
    <a:masterClrMapping/>
  </p:clrMapOvr>
  <mc:AlternateContent xmlns:mc="http://schemas.openxmlformats.org/markup-compatibility/2006" xmlns:p14="http://schemas.microsoft.com/office/powerpoint/2010/main">
    <mc:Choice Requires="p14">
      <p:transition spd="slow" p14:dur="2000" advTm="134309"/>
    </mc:Choice>
    <mc:Fallback xmlns="">
      <p:transition spd="slow" advTm="13430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0460" y="293431"/>
            <a:ext cx="7772400" cy="1508760"/>
          </a:xfrm>
        </p:spPr>
        <p:txBody>
          <a:bodyPr>
            <a:normAutofit/>
          </a:bodyPr>
          <a:lstStyle/>
          <a:p>
            <a:r>
              <a:rPr lang="en-US" sz="3600" dirty="0" err="1">
                <a:latin typeface="Arial" panose="020B0604020202020204" pitchFamily="34" charset="0"/>
                <a:cs typeface="Arial" panose="020B0604020202020204" pitchFamily="34" charset="0"/>
              </a:rPr>
              <a:t>iV</a:t>
            </a:r>
            <a:r>
              <a:rPr lang="en-US" sz="3600" dirty="0">
                <a:latin typeface="Arial" panose="020B0604020202020204" pitchFamily="34" charset="0"/>
                <a:cs typeface="Arial" panose="020B0604020202020204" pitchFamily="34" charset="0"/>
              </a:rPr>
              <a:t>. Pre-Authorization</a:t>
            </a:r>
            <a:endParaRPr lang="en-US" sz="3600" dirty="0">
              <a:solidFill>
                <a:srgbClr val="FF9933"/>
              </a:solidFill>
              <a:latin typeface="Arial" panose="020B0604020202020204" pitchFamily="34" charset="0"/>
              <a:cs typeface="Arial" panose="020B0604020202020204" pitchFamily="34" charset="0"/>
            </a:endParaRPr>
          </a:p>
        </p:txBody>
      </p:sp>
      <p:sp>
        <p:nvSpPr>
          <p:cNvPr id="2" name="Content Placeholder 1"/>
          <p:cNvSpPr>
            <a:spLocks noGrp="1"/>
          </p:cNvSpPr>
          <p:nvPr>
            <p:ph sz="half" idx="1"/>
          </p:nvPr>
        </p:nvSpPr>
        <p:spPr>
          <a:xfrm>
            <a:off x="4081670" y="3124200"/>
            <a:ext cx="4724400" cy="3276600"/>
          </a:xfrm>
        </p:spPr>
        <p:txBody>
          <a:bodyPr>
            <a:noAutofit/>
          </a:bodyPr>
          <a:lstStyle/>
          <a:p>
            <a:r>
              <a:rPr lang="en-US" sz="1600" dirty="0">
                <a:latin typeface="Arial"/>
                <a:cs typeface="Arial"/>
              </a:rPr>
              <a:t>Expense(s) of </a:t>
            </a:r>
            <a:r>
              <a:rPr lang="en-US" sz="1600" b="1" dirty="0">
                <a:latin typeface="Arial"/>
                <a:cs typeface="Arial"/>
              </a:rPr>
              <a:t>$500 or more </a:t>
            </a:r>
            <a:r>
              <a:rPr lang="en-US" sz="1600" dirty="0">
                <a:latin typeface="Arial"/>
                <a:cs typeface="Arial"/>
              </a:rPr>
              <a:t>requires a preauthorization</a:t>
            </a:r>
            <a:r>
              <a:rPr lang="en-US" sz="1600" b="1" dirty="0">
                <a:latin typeface="Arial"/>
                <a:cs typeface="Arial"/>
              </a:rPr>
              <a:t> </a:t>
            </a:r>
            <a:r>
              <a:rPr lang="en-US" sz="1600" dirty="0">
                <a:latin typeface="Arial"/>
                <a:cs typeface="Arial"/>
              </a:rPr>
              <a:t>for reimbursement. CFCHS </a:t>
            </a:r>
            <a:r>
              <a:rPr lang="en-US" sz="1600" b="1" dirty="0">
                <a:latin typeface="Arial"/>
                <a:cs typeface="Arial"/>
              </a:rPr>
              <a:t>will deny requests that are not preauthorized </a:t>
            </a:r>
            <a:r>
              <a:rPr lang="en-US" sz="1600" dirty="0">
                <a:latin typeface="Arial"/>
                <a:cs typeface="Arial"/>
              </a:rPr>
              <a:t>or are for services from prior months. </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All requests are to be submitted via </a:t>
            </a:r>
            <a:r>
              <a:rPr lang="en-US" sz="1600" b="0" i="0" u="sng" strike="noStrike" dirty="0">
                <a:solidFill>
                  <a:srgbClr val="FFC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Incidental/Residential Pre-Authorization Request Form</a:t>
            </a:r>
            <a:r>
              <a:rPr lang="en-US" sz="1600" b="0" i="0" u="sng" strike="noStrike" dirty="0">
                <a:solidFill>
                  <a:srgbClr val="FFC000"/>
                </a:solidFill>
                <a:effectLst/>
                <a:latin typeface="Arial" panose="020B0604020202020204" pitchFamily="34" charset="0"/>
                <a:cs typeface="Arial" panose="020B0604020202020204" pitchFamily="34" charset="0"/>
              </a:rPr>
              <a:t> </a:t>
            </a:r>
          </a:p>
          <a:p>
            <a:r>
              <a:rPr lang="en-US" sz="1600" i="0" u="none" strike="noStrike" dirty="0">
                <a:effectLst/>
                <a:latin typeface="Arial" panose="020B0604020202020204" pitchFamily="34" charset="0"/>
                <a:cs typeface="Arial" panose="020B0604020202020204" pitchFamily="34" charset="0"/>
              </a:rPr>
              <a:t>Authorization does not guarantee availability of funds in the provider's contract. Providers are responsible for monitoring the utilization of funds. </a:t>
            </a:r>
            <a:r>
              <a:rPr lang="en-US" sz="1600" dirty="0">
                <a:latin typeface="Arial" panose="020B0604020202020204" pitchFamily="34" charset="0"/>
                <a:cs typeface="Arial" panose="020B0604020202020204" pitchFamily="34" charset="0"/>
              </a:rPr>
              <a:t>For additional questions, see your assigned contract manager. </a:t>
            </a:r>
          </a:p>
          <a:p>
            <a:r>
              <a:rPr lang="en-US" sz="1600" dirty="0">
                <a:latin typeface="Arial"/>
                <a:cs typeface="Arial"/>
              </a:rPr>
              <a:t>Once received, CFCHS  will review and respond within five business days. If approved, CFCHS will email a secure copy of the authorization to be kept on file no later than day five after the submission or provide a pending status update</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i="0" u="none" strike="noStrike" dirty="0">
              <a:effectLst/>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DF27C92-F2BD-4ED8-94CF-53444FF271E0}" type="slidenum">
              <a:rPr lang="en-US" smtClean="0"/>
              <a:pPr/>
              <a:t>6</a:t>
            </a:fld>
            <a:endParaRPr lang="en-US" dirty="0"/>
          </a:p>
        </p:txBody>
      </p:sp>
      <p:pic>
        <p:nvPicPr>
          <p:cNvPr id="3" name="Content Placeholder 11">
            <a:extLst>
              <a:ext uri="{FF2B5EF4-FFF2-40B4-BE49-F238E27FC236}">
                <a16:creationId xmlns:a16="http://schemas.microsoft.com/office/drawing/2014/main" id="{9B4B0F5D-2095-008D-ECB2-D2B23A347BFC}"/>
              </a:ext>
            </a:extLst>
          </p:cNvPr>
          <p:cNvPicPr>
            <a:picLocks noChangeAspect="1"/>
          </p:cNvPicPr>
          <p:nvPr/>
        </p:nvPicPr>
        <p:blipFill>
          <a:blip r:embed="rId4"/>
          <a:stretch>
            <a:fillRect/>
          </a:stretch>
        </p:blipFill>
        <p:spPr>
          <a:xfrm>
            <a:off x="304800" y="2133600"/>
            <a:ext cx="3657600" cy="4267200"/>
          </a:xfrm>
          <a:prstGeom prst="rect">
            <a:avLst/>
          </a:prstGeom>
        </p:spPr>
      </p:pic>
    </p:spTree>
    <p:extLst>
      <p:ext uri="{BB962C8B-B14F-4D97-AF65-F5344CB8AC3E}">
        <p14:creationId xmlns:p14="http://schemas.microsoft.com/office/powerpoint/2010/main" val="760590069"/>
      </p:ext>
    </p:extLst>
  </p:cSld>
  <p:clrMapOvr>
    <a:masterClrMapping/>
  </p:clrMapOvr>
  <mc:AlternateContent xmlns:mc="http://schemas.openxmlformats.org/markup-compatibility/2006" xmlns:p14="http://schemas.microsoft.com/office/powerpoint/2010/main">
    <mc:Choice Requires="p14">
      <p:transition spd="slow" p14:dur="2000" advTm="120384"/>
    </mc:Choice>
    <mc:Fallback xmlns="">
      <p:transition spd="slow" advTm="12038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8">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56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D37CE3-45FA-5985-FE9A-7FC89F6D7C50}"/>
              </a:ext>
            </a:extLst>
          </p:cNvPr>
          <p:cNvSpPr>
            <a:spLocks noGrp="1"/>
          </p:cNvSpPr>
          <p:nvPr>
            <p:ph type="title"/>
          </p:nvPr>
        </p:nvSpPr>
        <p:spPr>
          <a:xfrm>
            <a:off x="511312" y="471005"/>
            <a:ext cx="4199218" cy="990024"/>
          </a:xfrm>
        </p:spPr>
        <p:txBody>
          <a:bodyPr>
            <a:normAutofit/>
          </a:bodyPr>
          <a:lstStyle/>
          <a:p>
            <a:pPr algn="ctr"/>
            <a:r>
              <a:rPr lang="en-US" sz="2100" dirty="0">
                <a:solidFill>
                  <a:schemeClr val="bg1"/>
                </a:solidFill>
                <a:latin typeface="Arial"/>
                <a:cs typeface="Arial"/>
              </a:rPr>
              <a:t>V. Pre-Authorization Form Requirements </a:t>
            </a:r>
            <a:br>
              <a:rPr lang="en-US" sz="2100" dirty="0">
                <a:solidFill>
                  <a:schemeClr val="bg1"/>
                </a:solidFill>
              </a:rPr>
            </a:br>
            <a:r>
              <a:rPr lang="en-US" sz="2100" dirty="0">
                <a:solidFill>
                  <a:schemeClr val="bg1"/>
                </a:solidFill>
              </a:rPr>
              <a:t> </a:t>
            </a:r>
          </a:p>
        </p:txBody>
      </p:sp>
      <p:sp>
        <p:nvSpPr>
          <p:cNvPr id="5" name="Content Placeholder 4">
            <a:extLst>
              <a:ext uri="{FF2B5EF4-FFF2-40B4-BE49-F238E27FC236}">
                <a16:creationId xmlns:a16="http://schemas.microsoft.com/office/drawing/2014/main" id="{83D46764-E94E-05E3-301D-E129197AE331}"/>
              </a:ext>
            </a:extLst>
          </p:cNvPr>
          <p:cNvSpPr>
            <a:spLocks noGrp="1"/>
          </p:cNvSpPr>
          <p:nvPr>
            <p:ph idx="1"/>
          </p:nvPr>
        </p:nvSpPr>
        <p:spPr>
          <a:xfrm>
            <a:off x="484586" y="1219200"/>
            <a:ext cx="4199218" cy="5334000"/>
          </a:xfrm>
        </p:spPr>
        <p:txBody>
          <a:bodyPr>
            <a:normAutofit/>
          </a:bodyPr>
          <a:lstStyle/>
          <a:p>
            <a:r>
              <a:rPr lang="en-US" sz="1200" dirty="0">
                <a:solidFill>
                  <a:schemeClr val="bg1"/>
                </a:solidFill>
                <a:latin typeface="Arial"/>
                <a:cs typeface="Arial"/>
              </a:rPr>
              <a:t>Pre-Authorization is to be kept in the individual’s file with receipts of expenses and payment  incurred (i.e. check hard copy/credit card statement)</a:t>
            </a:r>
          </a:p>
          <a:p>
            <a:r>
              <a:rPr lang="en-US" sz="1200" dirty="0">
                <a:solidFill>
                  <a:schemeClr val="bg1"/>
                </a:solidFill>
                <a:latin typeface="Arial"/>
                <a:cs typeface="Arial"/>
              </a:rPr>
              <a:t>Date of Admission Field = date the individual was admitted (program expenses will be deducted from)</a:t>
            </a:r>
          </a:p>
          <a:p>
            <a:r>
              <a:rPr lang="en-US" sz="1200" dirty="0">
                <a:solidFill>
                  <a:schemeClr val="bg1"/>
                </a:solidFill>
                <a:latin typeface="Arial"/>
                <a:cs typeface="Arial"/>
              </a:rPr>
              <a:t>Supervisor signature required</a:t>
            </a:r>
          </a:p>
          <a:p>
            <a:r>
              <a:rPr lang="en-US" sz="1200" dirty="0">
                <a:solidFill>
                  <a:schemeClr val="bg1"/>
                </a:solidFill>
                <a:latin typeface="Arial"/>
                <a:cs typeface="Arial"/>
              </a:rPr>
              <a:t>May request up to 3 months of advance rent payments for housing.  </a:t>
            </a:r>
            <a:r>
              <a:rPr lang="en-US" sz="1200" b="1" i="0" u="none" strike="noStrike" baseline="0" dirty="0">
                <a:solidFill>
                  <a:schemeClr val="bg1"/>
                </a:solidFill>
                <a:latin typeface="Arial"/>
                <a:cs typeface="Arial"/>
              </a:rPr>
              <a:t>IEC00: Incidental Expenses – Housing</a:t>
            </a:r>
            <a:r>
              <a:rPr lang="en-US" sz="1200" b="0" i="0" u="none" strike="noStrike" baseline="0" dirty="0">
                <a:solidFill>
                  <a:schemeClr val="bg1"/>
                </a:solidFill>
                <a:latin typeface="Arial"/>
                <a:cs typeface="Arial"/>
              </a:rPr>
              <a:t>.</a:t>
            </a:r>
            <a:r>
              <a:rPr lang="en-US" sz="1200" dirty="0">
                <a:solidFill>
                  <a:schemeClr val="bg1"/>
                </a:solidFill>
                <a:latin typeface="Arial"/>
                <a:cs typeface="Arial"/>
              </a:rPr>
              <a:t> </a:t>
            </a: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a:cs typeface="Arial"/>
              </a:rPr>
              <a:t>Ensure to break down costs (i.e. requesting  $800 x 3 months for a total of $2400 and a nonrefundable rent deposit of $1600 = $4000.00 total) </a:t>
            </a: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a:cs typeface="Arial"/>
              </a:rPr>
              <a:t>CFCHS performs file reviews at time of monitoring or as necessary </a:t>
            </a: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effectLst/>
                <a:latin typeface="Arial"/>
                <a:ea typeface="Calibri" panose="020F0502020204030204" pitchFamily="34" charset="0"/>
                <a:cs typeface="Arial"/>
              </a:rPr>
              <a:t>The approval of incidental expenses is generated, and documented, in accordance with the process established by CFCHS. </a:t>
            </a:r>
            <a:r>
              <a:rPr lang="en-US" sz="1200" u="sng" dirty="0">
                <a:solidFill>
                  <a:schemeClr val="bg1"/>
                </a:solidFill>
                <a:effectLst/>
                <a:latin typeface="Arial"/>
                <a:ea typeface="Calibri" panose="020F0502020204030204" pitchFamily="34" charset="0"/>
                <a:cs typeface="Arial"/>
              </a:rPr>
              <a:t>Each Subcontractor is to maintain a written policy and process of its own.</a:t>
            </a:r>
            <a:r>
              <a:rPr lang="en-US" sz="1200" u="sng" dirty="0">
                <a:solidFill>
                  <a:schemeClr val="bg1"/>
                </a:solidFill>
                <a:latin typeface="Arial"/>
                <a:ea typeface="Calibri" panose="020F0502020204030204" pitchFamily="34" charset="0"/>
                <a:cs typeface="Arial"/>
              </a:rPr>
              <a:t> </a:t>
            </a:r>
            <a:endParaRPr lang="en-US" sz="1200" u="sng"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r>
              <a:rPr lang="en-US" sz="1200" dirty="0">
                <a:solidFill>
                  <a:schemeClr val="bg1"/>
                </a:solidFill>
                <a:latin typeface="Arial"/>
                <a:ea typeface="Calibri" panose="020F0502020204030204" pitchFamily="34" charset="0"/>
                <a:cs typeface="Arial"/>
              </a:rPr>
              <a:t>Documentation of </a:t>
            </a:r>
            <a:r>
              <a:rPr lang="en-US" sz="1200" dirty="0">
                <a:solidFill>
                  <a:schemeClr val="bg1"/>
                </a:solidFill>
                <a:effectLst/>
                <a:latin typeface="Arial"/>
                <a:ea typeface="Calibri" panose="020F0502020204030204" pitchFamily="34" charset="0"/>
                <a:cs typeface="Arial"/>
              </a:rPr>
              <a:t>objective or treatment goal funds will be utilized for from the individualized service plan/treatment plan</a:t>
            </a:r>
          </a:p>
          <a:p>
            <a:pPr marL="0" indent="0">
              <a:buNone/>
            </a:pP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8" name="Rectangle 20">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68389" y="0"/>
            <a:ext cx="397561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4961F2E-6DF6-BAB4-6FAA-DEADC641638C}"/>
              </a:ext>
            </a:extLst>
          </p:cNvPr>
          <p:cNvPicPr>
            <a:picLocks noChangeAspect="1"/>
          </p:cNvPicPr>
          <p:nvPr/>
        </p:nvPicPr>
        <p:blipFill>
          <a:blip r:embed="rId3"/>
          <a:stretch>
            <a:fillRect/>
          </a:stretch>
        </p:blipFill>
        <p:spPr>
          <a:xfrm>
            <a:off x="5486400" y="1143000"/>
            <a:ext cx="3276600" cy="4842981"/>
          </a:xfrm>
          <a:prstGeom prst="rect">
            <a:avLst/>
          </a:prstGeom>
        </p:spPr>
      </p:pic>
      <p:sp>
        <p:nvSpPr>
          <p:cNvPr id="4" name="Slide Number Placeholder 3">
            <a:extLst>
              <a:ext uri="{FF2B5EF4-FFF2-40B4-BE49-F238E27FC236}">
                <a16:creationId xmlns:a16="http://schemas.microsoft.com/office/drawing/2014/main" id="{61C9FB80-0893-DE73-0D32-012875C39136}"/>
              </a:ext>
            </a:extLst>
          </p:cNvPr>
          <p:cNvSpPr>
            <a:spLocks noGrp="1"/>
          </p:cNvSpPr>
          <p:nvPr>
            <p:ph type="sldNum" sz="quarter" idx="12"/>
          </p:nvPr>
        </p:nvSpPr>
        <p:spPr>
          <a:xfrm>
            <a:off x="7951701" y="6422854"/>
            <a:ext cx="709698" cy="365125"/>
          </a:xfrm>
        </p:spPr>
        <p:txBody>
          <a:bodyPr>
            <a:normAutofit/>
          </a:bodyPr>
          <a:lstStyle/>
          <a:p>
            <a:pPr algn="r">
              <a:spcAft>
                <a:spcPts val="600"/>
              </a:spcAft>
            </a:pPr>
            <a:fld id="{ADF27C92-F2BD-4ED8-94CF-53444FF271E0}" type="slidenum">
              <a:rPr lang="en-US" smtClean="0">
                <a:solidFill>
                  <a:schemeClr val="tx2"/>
                </a:solidFill>
              </a:rPr>
              <a:pPr algn="r">
                <a:spcAft>
                  <a:spcPts val="600"/>
                </a:spcAft>
              </a:pPr>
              <a:t>7</a:t>
            </a:fld>
            <a:endParaRPr lang="en-US">
              <a:solidFill>
                <a:schemeClr val="tx2"/>
              </a:solidFill>
            </a:endParaRPr>
          </a:p>
        </p:txBody>
      </p:sp>
    </p:spTree>
    <p:extLst>
      <p:ext uri="{BB962C8B-B14F-4D97-AF65-F5344CB8AC3E}">
        <p14:creationId xmlns:p14="http://schemas.microsoft.com/office/powerpoint/2010/main" val="129115985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A93C-D67E-4406-03D8-628230425F1F}"/>
              </a:ext>
            </a:extLst>
          </p:cNvPr>
          <p:cNvSpPr>
            <a:spLocks noGrp="1"/>
          </p:cNvSpPr>
          <p:nvPr>
            <p:ph type="title"/>
          </p:nvPr>
        </p:nvSpPr>
        <p:spPr>
          <a:xfrm>
            <a:off x="168442" y="530994"/>
            <a:ext cx="8305019" cy="1508760"/>
          </a:xfrm>
        </p:spPr>
        <p:txBody>
          <a:bodyPr>
            <a:normAutofit/>
          </a:bodyPr>
          <a:lstStyle/>
          <a:p>
            <a:r>
              <a:rPr lang="en-US" sz="3600" dirty="0">
                <a:latin typeface="Arial"/>
                <a:cs typeface="Arial"/>
              </a:rPr>
              <a:t>VI. Reporting requirements</a:t>
            </a:r>
          </a:p>
        </p:txBody>
      </p:sp>
      <p:sp>
        <p:nvSpPr>
          <p:cNvPr id="3" name="Content Placeholder 2">
            <a:extLst>
              <a:ext uri="{FF2B5EF4-FFF2-40B4-BE49-F238E27FC236}">
                <a16:creationId xmlns:a16="http://schemas.microsoft.com/office/drawing/2014/main" id="{B1599DE2-CCD0-D727-3535-107E0DA8CCA8}"/>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Payment methodology of incidental expenses:</a:t>
            </a:r>
          </a:p>
          <a:p>
            <a:pPr lvl="1"/>
            <a:r>
              <a:rPr lang="en-US" sz="1800" dirty="0">
                <a:latin typeface="Arial" panose="020B0604020202020204" pitchFamily="34" charset="0"/>
                <a:cs typeface="Arial" panose="020B0604020202020204" pitchFamily="34" charset="0"/>
              </a:rPr>
              <a:t>Data submission to cfchsdata.org </a:t>
            </a:r>
          </a:p>
          <a:p>
            <a:pPr lvl="1"/>
            <a:r>
              <a:rPr lang="en-US" sz="1800" dirty="0">
                <a:latin typeface="Arial" panose="020B0604020202020204" pitchFamily="34" charset="0"/>
                <a:cs typeface="Arial" panose="020B0604020202020204" pitchFamily="34" charset="0"/>
              </a:rPr>
              <a:t>CF-MH 1040 form to be reimbursed for incidental expenses</a:t>
            </a:r>
          </a:p>
          <a:p>
            <a:pPr lvl="1"/>
            <a:r>
              <a:rPr lang="en-US" sz="1800" dirty="0">
                <a:latin typeface="Arial" panose="020B0604020202020204" pitchFamily="34" charset="0"/>
                <a:cs typeface="Arial" panose="020B0604020202020204" pitchFamily="34" charset="0"/>
              </a:rPr>
              <a:t>All backup documentation to be kept on file for audit purposes</a:t>
            </a:r>
          </a:p>
          <a:p>
            <a:pPr lvl="1"/>
            <a:r>
              <a:rPr lang="en-US" sz="1800" dirty="0">
                <a:latin typeface="Arial" panose="020B0604020202020204" pitchFamily="34" charset="0"/>
                <a:cs typeface="Arial" panose="020B0604020202020204" pitchFamily="34" charset="0"/>
              </a:rPr>
              <a:t>Provider would pay in advance, payment is in arrears</a:t>
            </a:r>
          </a:p>
          <a:p>
            <a:pPr marL="228600" lvl="1"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Transitional vouchers funding requires the additional submission of a quarterly report utilizing DCF Template 32, </a:t>
            </a:r>
            <a:r>
              <a:rPr lang="en-US" sz="1800" dirty="0">
                <a:hlinkClick r:id="rId3"/>
              </a:rPr>
              <a:t>Template 32 TRV Incidental Report 2023 09 18.xlsx (live.com)</a:t>
            </a:r>
            <a:r>
              <a:rPr lang="en-US" sz="1800" dirty="0"/>
              <a:t>. </a:t>
            </a:r>
          </a:p>
        </p:txBody>
      </p:sp>
      <p:sp>
        <p:nvSpPr>
          <p:cNvPr id="5" name="Slide Number Placeholder 4">
            <a:extLst>
              <a:ext uri="{FF2B5EF4-FFF2-40B4-BE49-F238E27FC236}">
                <a16:creationId xmlns:a16="http://schemas.microsoft.com/office/drawing/2014/main" id="{01A1B01A-AD7D-37E1-EAB8-724EFF02B44E}"/>
              </a:ext>
            </a:extLst>
          </p:cNvPr>
          <p:cNvSpPr>
            <a:spLocks noGrp="1"/>
          </p:cNvSpPr>
          <p:nvPr>
            <p:ph type="sldNum" sz="quarter" idx="12"/>
          </p:nvPr>
        </p:nvSpPr>
        <p:spPr/>
        <p:txBody>
          <a:bodyPr/>
          <a:lstStyle/>
          <a:p>
            <a:fld id="{ADF27C92-F2BD-4ED8-94CF-53444FF271E0}" type="slidenum">
              <a:rPr lang="en-US" smtClean="0"/>
              <a:t>8</a:t>
            </a:fld>
            <a:endParaRPr lang="en-US" dirty="0"/>
          </a:p>
        </p:txBody>
      </p:sp>
    </p:spTree>
    <p:extLst>
      <p:ext uri="{BB962C8B-B14F-4D97-AF65-F5344CB8AC3E}">
        <p14:creationId xmlns:p14="http://schemas.microsoft.com/office/powerpoint/2010/main" val="93828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7895-C53F-3BE1-BD2A-AF25B8FF9105}"/>
              </a:ext>
            </a:extLst>
          </p:cNvPr>
          <p:cNvSpPr>
            <a:spLocks noGrp="1"/>
          </p:cNvSpPr>
          <p:nvPr>
            <p:ph type="title"/>
          </p:nvPr>
        </p:nvSpPr>
        <p:spPr>
          <a:xfrm>
            <a:off x="304800" y="284176"/>
            <a:ext cx="7520545" cy="1508760"/>
          </a:xfrm>
        </p:spPr>
        <p:txBody>
          <a:bodyPr>
            <a:normAutofit/>
          </a:bodyPr>
          <a:lstStyle/>
          <a:p>
            <a:r>
              <a:rPr lang="en-US" sz="3600" dirty="0">
                <a:latin typeface="Arial"/>
                <a:cs typeface="Arial"/>
              </a:rPr>
              <a:t>VII.   Monitoring incidental expenses</a:t>
            </a:r>
          </a:p>
        </p:txBody>
      </p:sp>
      <p:sp>
        <p:nvSpPr>
          <p:cNvPr id="3" name="Content Placeholder 2">
            <a:extLst>
              <a:ext uri="{FF2B5EF4-FFF2-40B4-BE49-F238E27FC236}">
                <a16:creationId xmlns:a16="http://schemas.microsoft.com/office/drawing/2014/main" id="{9E4CCE9C-2EA8-3273-E51F-941B6D760A6D}"/>
              </a:ext>
            </a:extLst>
          </p:cNvPr>
          <p:cNvSpPr>
            <a:spLocks noGrp="1"/>
          </p:cNvSpPr>
          <p:nvPr>
            <p:ph idx="1"/>
          </p:nvPr>
        </p:nvSpPr>
        <p:spPr>
          <a:xfrm>
            <a:off x="228600" y="2011680"/>
            <a:ext cx="8610600" cy="4206240"/>
          </a:xfrm>
        </p:spPr>
        <p:txBody>
          <a:bodyPr>
            <a:normAutofit/>
          </a:bodyPr>
          <a:lstStyle/>
          <a:p>
            <a:pPr marL="0" indent="0">
              <a:buNone/>
            </a:pPr>
            <a:r>
              <a:rPr lang="en-US" sz="2000" dirty="0">
                <a:latin typeface="Arial"/>
                <a:cs typeface="Arial"/>
              </a:rPr>
              <a:t>CFCHS conducts annual monitoring which include the review of the items listed below.  Specific monitoring tools can be found using the following link: </a:t>
            </a:r>
            <a:r>
              <a:rPr lang="en-US" sz="2000" dirty="0">
                <a:latin typeface="Arial"/>
                <a:cs typeface="Arial"/>
                <a:hlinkClick r:id="rId3"/>
              </a:rPr>
              <a:t>https://centralfloridacares.org/providers/#uagb-tabs__tab5</a:t>
            </a:r>
            <a:endParaRPr lang="en-US" sz="2000" dirty="0">
              <a:latin typeface="Arial"/>
              <a:cs typeface="Arial"/>
            </a:endParaRPr>
          </a:p>
          <a:p>
            <a:pPr marL="0" indent="0">
              <a:buNone/>
            </a:pPr>
            <a:endParaRPr lang="en-US" sz="2000" dirty="0"/>
          </a:p>
          <a:p>
            <a:pPr marL="1028700" lvl="3" indent="-342900">
              <a:buFont typeface="+mj-lt"/>
              <a:buAutoNum type="arabicPeriod"/>
            </a:pPr>
            <a:r>
              <a:rPr lang="en-US" sz="1800" dirty="0">
                <a:latin typeface="Arial" panose="020B0604020202020204" pitchFamily="34" charset="0"/>
                <a:cs typeface="Arial" panose="020B0604020202020204" pitchFamily="34" charset="0"/>
              </a:rPr>
              <a:t>Policies and Procedures </a:t>
            </a:r>
          </a:p>
          <a:p>
            <a:pPr marL="1028700" lvl="3" indent="-342900">
              <a:buFont typeface="+mj-lt"/>
              <a:buAutoNum type="arabicPeriod"/>
            </a:pPr>
            <a:r>
              <a:rPr lang="en-US" sz="1800" dirty="0">
                <a:latin typeface="Arial" panose="020B0604020202020204" pitchFamily="34" charset="0"/>
                <a:cs typeface="Arial" panose="020B0604020202020204" pitchFamily="34" charset="0"/>
              </a:rPr>
              <a:t>Service Validation of Individual Served Records</a:t>
            </a:r>
          </a:p>
          <a:p>
            <a:pPr marL="1283970" lvl="5">
              <a:buFont typeface="Wingdings" panose="05000000000000000000" pitchFamily="2" charset="2"/>
              <a:buChar char="§"/>
            </a:pPr>
            <a:r>
              <a:rPr lang="en-US" sz="1800" dirty="0">
                <a:latin typeface="Arial" panose="020B0604020202020204" pitchFamily="34" charset="0"/>
                <a:cs typeface="Arial" panose="020B0604020202020204" pitchFamily="34" charset="0"/>
              </a:rPr>
              <a:t>Source Documentation to include but not limited to: Invoice Date, Receipt, Associated Case/Treatment Plan Goal, and CFCHS approval.</a:t>
            </a:r>
          </a:p>
        </p:txBody>
      </p:sp>
      <p:sp>
        <p:nvSpPr>
          <p:cNvPr id="5" name="Slide Number Placeholder 4">
            <a:extLst>
              <a:ext uri="{FF2B5EF4-FFF2-40B4-BE49-F238E27FC236}">
                <a16:creationId xmlns:a16="http://schemas.microsoft.com/office/drawing/2014/main" id="{9032028F-8CCC-4A86-7E00-980A8E9920F1}"/>
              </a:ext>
            </a:extLst>
          </p:cNvPr>
          <p:cNvSpPr>
            <a:spLocks noGrp="1"/>
          </p:cNvSpPr>
          <p:nvPr>
            <p:ph type="sldNum" sz="quarter" idx="12"/>
          </p:nvPr>
        </p:nvSpPr>
        <p:spPr/>
        <p:txBody>
          <a:bodyPr/>
          <a:lstStyle/>
          <a:p>
            <a:fld id="{ADF27C92-F2BD-4ED8-94CF-53444FF271E0}" type="slidenum">
              <a:rPr lang="en-US" smtClean="0"/>
              <a:t>9</a:t>
            </a:fld>
            <a:endParaRPr lang="en-US" dirty="0"/>
          </a:p>
        </p:txBody>
      </p:sp>
    </p:spTree>
    <p:extLst>
      <p:ext uri="{BB962C8B-B14F-4D97-AF65-F5344CB8AC3E}">
        <p14:creationId xmlns:p14="http://schemas.microsoft.com/office/powerpoint/2010/main" val="3230620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ustom 1">
      <a:majorFont>
        <a:latin typeface="Times New Roman"/>
        <a:ea typeface=""/>
        <a:cs typeface=""/>
      </a:majorFont>
      <a:minorFont>
        <a:latin typeface="Times New Roman"/>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3257f5-fca5-4a1a-9b1f-dd08d63c5b55">
      <Terms xmlns="http://schemas.microsoft.com/office/infopath/2007/PartnerControls"/>
    </lcf76f155ced4ddcb4097134ff3c332f>
    <TaxCatchAll xmlns="2001ba0b-e953-452a-ae23-28002220c2b5" xsi:nil="true"/>
    <Approved xmlns="b93257f5-fca5-4a1a-9b1f-dd08d63c5b55" xsi:nil="true"/>
    <Comments xmlns="b93257f5-fca5-4a1a-9b1f-dd08d63c5b5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F090166002CA04EA7F087C9287CCA9C" ma:contentTypeVersion="16" ma:contentTypeDescription="Create a new document." ma:contentTypeScope="" ma:versionID="1cc6c0507a2d87803921f4fcda3d8cca">
  <xsd:schema xmlns:xsd="http://www.w3.org/2001/XMLSchema" xmlns:xs="http://www.w3.org/2001/XMLSchema" xmlns:p="http://schemas.microsoft.com/office/2006/metadata/properties" xmlns:ns2="b93257f5-fca5-4a1a-9b1f-dd08d63c5b55" xmlns:ns3="2001ba0b-e953-452a-ae23-28002220c2b5" targetNamespace="http://schemas.microsoft.com/office/2006/metadata/properties" ma:root="true" ma:fieldsID="4677f8d92f5e0209365d71ff3f18c499" ns2:_="" ns3:_="">
    <xsd:import namespace="b93257f5-fca5-4a1a-9b1f-dd08d63c5b55"/>
    <xsd:import namespace="2001ba0b-e953-452a-ae23-28002220c2b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Approved" minOccurs="0"/>
                <xsd:element ref="ns2:Comment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257f5-fca5-4a1a-9b1f-dd08d63c5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413cbe6-395a-4b72-8c9b-080aece7406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Approved" ma:index="21" nillable="true" ma:displayName="Approved" ma:format="Dropdown" ma:internalName="Approved">
      <xsd:simpleType>
        <xsd:restriction base="dms:Choice">
          <xsd:enumeration value="Approved"/>
          <xsd:enumeration value="Changes Needed"/>
          <xsd:enumeration value="Duplicate"/>
        </xsd:restriction>
      </xsd:simpleType>
    </xsd:element>
    <xsd:element name="Comments" ma:index="22" nillable="true" ma:displayName="Comments" ma:format="Dropdown" ma:internalName="Comments">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01ba0b-e953-452a-ae23-28002220c2b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53cc5b9-874c-4200-aac7-66329d689d85}" ma:internalName="TaxCatchAll" ma:showField="CatchAllData" ma:web="2001ba0b-e953-452a-ae23-28002220c2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F7798E-0130-4A10-8447-467E299787EA}">
  <ds:schemaRefs>
    <ds:schemaRef ds:uri="http://schemas.microsoft.com/sharepoint/v3/contenttype/forms"/>
  </ds:schemaRefs>
</ds:datastoreItem>
</file>

<file path=customXml/itemProps2.xml><?xml version="1.0" encoding="utf-8"?>
<ds:datastoreItem xmlns:ds="http://schemas.openxmlformats.org/officeDocument/2006/customXml" ds:itemID="{B8F31DCA-3A2B-4E7B-A05A-4DE1B883D09B}">
  <ds:schemaRefs>
    <ds:schemaRef ds:uri="http://purl.org/dc/elements/1.1/"/>
    <ds:schemaRef ds:uri="http://purl.org/dc/terms/"/>
    <ds:schemaRef ds:uri="http://purl.org/dc/dcmitype/"/>
    <ds:schemaRef ds:uri="http://www.w3.org/XML/1998/namespace"/>
    <ds:schemaRef ds:uri="http://schemas.microsoft.com/office/2006/documentManagement/types"/>
    <ds:schemaRef ds:uri="b93257f5-fca5-4a1a-9b1f-dd08d63c5b55"/>
    <ds:schemaRef ds:uri="http://schemas.microsoft.com/office/infopath/2007/PartnerControls"/>
    <ds:schemaRef ds:uri="http://schemas.openxmlformats.org/package/2006/metadata/core-properties"/>
    <ds:schemaRef ds:uri="2001ba0b-e953-452a-ae23-28002220c2b5"/>
    <ds:schemaRef ds:uri="http://schemas.microsoft.com/office/2006/metadata/properties"/>
  </ds:schemaRefs>
</ds:datastoreItem>
</file>

<file path=customXml/itemProps3.xml><?xml version="1.0" encoding="utf-8"?>
<ds:datastoreItem xmlns:ds="http://schemas.openxmlformats.org/officeDocument/2006/customXml" ds:itemID="{2A10AC3A-92AC-4B28-ACBD-3E1CF2647A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257f5-fca5-4a1a-9b1f-dd08d63c5b55"/>
    <ds:schemaRef ds:uri="2001ba0b-e953-452a-ae23-28002220c2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12398</TotalTime>
  <Words>1338</Words>
  <Application>Microsoft Office PowerPoint</Application>
  <PresentationFormat>On-screen Show (4:3)</PresentationFormat>
  <Paragraphs>112</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Banded</vt:lpstr>
      <vt:lpstr>Central Florida  Cares Health System   Incidental Expenses </vt:lpstr>
      <vt:lpstr>Overview </vt:lpstr>
      <vt:lpstr>i. What are Incidental Expenses?</vt:lpstr>
      <vt:lpstr>II. Incidental Expense Funding</vt:lpstr>
      <vt:lpstr>Iii. Transitional Voucher Requirements</vt:lpstr>
      <vt:lpstr>iV. Pre-Authorization</vt:lpstr>
      <vt:lpstr>V. Pre-Authorization Form Requirements   </vt:lpstr>
      <vt:lpstr>VI. Reporting requirements</vt:lpstr>
      <vt:lpstr>VII.   Monitoring incidental expenses</vt:lpstr>
      <vt:lpstr>VIII. Subcontractor Policy &amp; Procedures</vt:lpstr>
      <vt:lpstr>VIII. Subcontractor Policy &amp; Procedures cont. </vt:lpstr>
      <vt:lpstr>Questions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NEW CONTRACT WEBINAR</dc:title>
  <dc:creator>Trinity Schwab</dc:creator>
  <cp:lastModifiedBy>Miralys Martinez</cp:lastModifiedBy>
  <cp:revision>490</cp:revision>
  <cp:lastPrinted>2016-08-30T14:05:18Z</cp:lastPrinted>
  <dcterms:created xsi:type="dcterms:W3CDTF">2013-01-30T15:08:59Z</dcterms:created>
  <dcterms:modified xsi:type="dcterms:W3CDTF">2024-03-28T20:19:59Z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23400.0000000000</vt:lpwstr>
  </property>
  <property fmtid="{D5CDD505-2E9C-101B-9397-08002B2CF9AE}" pid="3" name="ContentTypeId">
    <vt:lpwstr>0x0101008F090166002CA04EA7F087C9287CCA9C</vt:lpwstr>
  </property>
  <property fmtid="{D5CDD505-2E9C-101B-9397-08002B2CF9AE}" pid="4" name="MediaServiceImageTags">
    <vt:lpwstr/>
  </property>
</Properties>
</file>