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78" r:id="rId4"/>
  </p:sldMasterIdLst>
  <p:notesMasterIdLst>
    <p:notesMasterId r:id="rId47"/>
  </p:notesMasterIdLst>
  <p:handoutMasterIdLst>
    <p:handoutMasterId r:id="rId48"/>
  </p:handoutMasterIdLst>
  <p:sldIdLst>
    <p:sldId id="256" r:id="rId5"/>
    <p:sldId id="465" r:id="rId6"/>
    <p:sldId id="443" r:id="rId7"/>
    <p:sldId id="444" r:id="rId8"/>
    <p:sldId id="445" r:id="rId9"/>
    <p:sldId id="446" r:id="rId10"/>
    <p:sldId id="450" r:id="rId11"/>
    <p:sldId id="454" r:id="rId12"/>
    <p:sldId id="455" r:id="rId13"/>
    <p:sldId id="457" r:id="rId14"/>
    <p:sldId id="456" r:id="rId15"/>
    <p:sldId id="458" r:id="rId16"/>
    <p:sldId id="453" r:id="rId17"/>
    <p:sldId id="442" r:id="rId18"/>
    <p:sldId id="404" r:id="rId19"/>
    <p:sldId id="459" r:id="rId20"/>
    <p:sldId id="406" r:id="rId21"/>
    <p:sldId id="462" r:id="rId22"/>
    <p:sldId id="463" r:id="rId23"/>
    <p:sldId id="464" r:id="rId24"/>
    <p:sldId id="460" r:id="rId25"/>
    <p:sldId id="461" r:id="rId26"/>
    <p:sldId id="451" r:id="rId27"/>
    <p:sldId id="426" r:id="rId28"/>
    <p:sldId id="427" r:id="rId29"/>
    <p:sldId id="428" r:id="rId30"/>
    <p:sldId id="429" r:id="rId31"/>
    <p:sldId id="423" r:id="rId32"/>
    <p:sldId id="430" r:id="rId33"/>
    <p:sldId id="452" r:id="rId34"/>
    <p:sldId id="432" r:id="rId35"/>
    <p:sldId id="433" r:id="rId36"/>
    <p:sldId id="434" r:id="rId37"/>
    <p:sldId id="440" r:id="rId38"/>
    <p:sldId id="435" r:id="rId39"/>
    <p:sldId id="421" r:id="rId40"/>
    <p:sldId id="436" r:id="rId41"/>
    <p:sldId id="411" r:id="rId42"/>
    <p:sldId id="437" r:id="rId43"/>
    <p:sldId id="438" r:id="rId44"/>
    <p:sldId id="448" r:id="rId45"/>
    <p:sldId id="449"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11544D-9191-4D15-A096-A2C03967F317}">
          <p14:sldIdLst>
            <p14:sldId id="256"/>
            <p14:sldId id="465"/>
            <p14:sldId id="443"/>
            <p14:sldId id="444"/>
            <p14:sldId id="445"/>
            <p14:sldId id="446"/>
            <p14:sldId id="450"/>
            <p14:sldId id="454"/>
            <p14:sldId id="455"/>
            <p14:sldId id="457"/>
            <p14:sldId id="456"/>
            <p14:sldId id="458"/>
            <p14:sldId id="453"/>
            <p14:sldId id="442"/>
            <p14:sldId id="404"/>
            <p14:sldId id="459"/>
            <p14:sldId id="406"/>
            <p14:sldId id="462"/>
            <p14:sldId id="463"/>
            <p14:sldId id="464"/>
            <p14:sldId id="460"/>
            <p14:sldId id="461"/>
            <p14:sldId id="451"/>
            <p14:sldId id="426"/>
            <p14:sldId id="427"/>
            <p14:sldId id="428"/>
            <p14:sldId id="429"/>
            <p14:sldId id="423"/>
            <p14:sldId id="430"/>
            <p14:sldId id="452"/>
            <p14:sldId id="432"/>
            <p14:sldId id="433"/>
            <p14:sldId id="434"/>
            <p14:sldId id="440"/>
            <p14:sldId id="435"/>
            <p14:sldId id="421"/>
            <p14:sldId id="436"/>
            <p14:sldId id="411"/>
            <p14:sldId id="437"/>
            <p14:sldId id="438"/>
            <p14:sldId id="448"/>
            <p14:sldId id="4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F10022-71E1-159C-D7FC-B1B968A29FE5}" name="Michelle Ball" initials="MB" userId="S::mball@cfchs.org::5d2a119a-1201-4af7-b6a1-ec5e0e9b5c83" providerId="AD"/>
  <p188:author id="{6C3C8C44-3A58-5FE4-4EC9-081106FDE4CF}" name="Leo Colomer" initials="LC" userId="S::lcolomer@cfchs.org::63bb8ddd-f4a5-407a-9e62-8306a0c371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inity Schwab" initials="TS" lastIdx="1" clrIdx="0">
    <p:extLst>
      <p:ext uri="{19B8F6BF-5375-455C-9EA6-DF929625EA0E}">
        <p15:presenceInfo xmlns:p15="http://schemas.microsoft.com/office/powerpoint/2012/main" userId="S::tschwab@cfchs.org::6c3f3575-5415-4c5c-b88a-24bb5e8e55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46E"/>
    <a:srgbClr val="A0D8D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C848CF-BC7F-D6D7-65DE-DA6A143C4217}" v="5" dt="2025-01-28T15:07:15.686"/>
    <p1510:client id="{6A52A86E-0A74-2C69-7A8C-A3400A109F47}" v="4" dt="2025-01-28T15:05:56.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6" autoAdjust="0"/>
  </p:normalViewPr>
  <p:slideViewPr>
    <p:cSldViewPr snapToGrid="0">
      <p:cViewPr varScale="1">
        <p:scale>
          <a:sx n="88" d="100"/>
          <a:sy n="88" d="100"/>
        </p:scale>
        <p:origin x="822" y="5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latin typeface="Times New Roman" panose="02020603050405020304" pitchFamily="18" charset="0"/>
            </a:endParaRP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45A89E6-323A-43C1-BD9F-7E0B160BEEE0}" type="datetimeFigureOut">
              <a:rPr lang="en-US" smtClean="0">
                <a:latin typeface="Times New Roman" panose="02020603050405020304" pitchFamily="18" charset="0"/>
              </a:rPr>
              <a:t>2/5/2025</a:t>
            </a:fld>
            <a:endParaRPr lang="en-US">
              <a:latin typeface="Times New Roman" panose="02020603050405020304" pitchFamily="18" charset="0"/>
            </a:endParaRP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latin typeface="Times New Roman" panose="02020603050405020304" pitchFamily="18" charset="0"/>
            </a:endParaRP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602F674-FD84-438B-9EF8-E2A63BD07EE0}" type="slidenum">
              <a:rPr lang="en-US" smtClean="0">
                <a:latin typeface="Times New Roman" panose="02020603050405020304" pitchFamily="18" charset="0"/>
              </a:rPr>
              <a:t>‹#›</a:t>
            </a:fld>
            <a:endParaRPr lang="en-US">
              <a:latin typeface="Times New Roman" panose="02020603050405020304" pitchFamily="18" charset="0"/>
            </a:endParaRPr>
          </a:p>
        </p:txBody>
      </p:sp>
    </p:spTree>
    <p:extLst>
      <p:ext uri="{BB962C8B-B14F-4D97-AF65-F5344CB8AC3E}">
        <p14:creationId xmlns:p14="http://schemas.microsoft.com/office/powerpoint/2010/main" val="289368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Times New Roman" panose="02020603050405020304" pitchFamily="18" charset="0"/>
              </a:defRPr>
            </a:lvl1pPr>
          </a:lstStyle>
          <a:p>
            <a:fld id="{CA1A464D-9365-4422-B809-36ED415C4471}" type="datetimeFigureOut">
              <a:rPr lang="en-US" smtClean="0"/>
              <a:pPr/>
              <a:t>2/5/2025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Times New Roman" panose="02020603050405020304" pitchFamily="18" charset="0"/>
              </a:defRPr>
            </a:lvl1pPr>
          </a:lstStyle>
          <a:p>
            <a:fld id="{DA4B578A-CC48-474E-8188-53AC00A425C6}" type="slidenum">
              <a:rPr lang="en-US" smtClean="0"/>
              <a:pPr/>
              <a:t>‹#›</a:t>
            </a:fld>
            <a:endParaRPr lang="en-US"/>
          </a:p>
        </p:txBody>
      </p:sp>
    </p:spTree>
    <p:extLst>
      <p:ext uri="{BB962C8B-B14F-4D97-AF65-F5344CB8AC3E}">
        <p14:creationId xmlns:p14="http://schemas.microsoft.com/office/powerpoint/2010/main" val="122047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1</a:t>
            </a:fld>
            <a:endParaRPr lang="en-US"/>
          </a:p>
        </p:txBody>
      </p:sp>
    </p:spTree>
    <p:extLst>
      <p:ext uri="{BB962C8B-B14F-4D97-AF65-F5344CB8AC3E}">
        <p14:creationId xmlns:p14="http://schemas.microsoft.com/office/powerpoint/2010/main" val="191649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6AE87-93A6-EDE9-076F-453CA288F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E53DD-89F1-1627-E007-D906BD376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429A5-44B8-10DD-8EE6-96A3907C85A7}"/>
              </a:ext>
            </a:extLst>
          </p:cNvPr>
          <p:cNvSpPr>
            <a:spLocks noGrp="1"/>
          </p:cNvSpPr>
          <p:nvPr>
            <p:ph type="body" idx="1"/>
          </p:nvPr>
        </p:nvSpPr>
        <p:spPr/>
        <p:txBody>
          <a:bodyPr/>
          <a:lstStyle/>
          <a:p>
            <a:pPr marL="0" marR="0">
              <a:lnSpc>
                <a:spcPct val="107000"/>
              </a:lnSpc>
              <a:spcBef>
                <a:spcPts val="0"/>
              </a:spcBef>
              <a:spcAft>
                <a:spcPts val="800"/>
              </a:spcAft>
            </a:pPr>
            <a:endParaRPr lang="en-US"/>
          </a:p>
        </p:txBody>
      </p:sp>
      <p:sp>
        <p:nvSpPr>
          <p:cNvPr id="4" name="Slide Number Placeholder 3">
            <a:extLst>
              <a:ext uri="{FF2B5EF4-FFF2-40B4-BE49-F238E27FC236}">
                <a16:creationId xmlns:a16="http://schemas.microsoft.com/office/drawing/2014/main" id="{02F87A19-4AE7-1DCD-5492-06FF46D07B2E}"/>
              </a:ext>
            </a:extLst>
          </p:cNvPr>
          <p:cNvSpPr>
            <a:spLocks noGrp="1"/>
          </p:cNvSpPr>
          <p:nvPr>
            <p:ph type="sldNum" sz="quarter" idx="10"/>
          </p:nvPr>
        </p:nvSpPr>
        <p:spPr/>
        <p:txBody>
          <a:bodyPr/>
          <a:lstStyle/>
          <a:p>
            <a:fld id="{DA4B578A-CC48-474E-8188-53AC00A425C6}" type="slidenum">
              <a:rPr lang="en-US" smtClean="0"/>
              <a:t>10</a:t>
            </a:fld>
            <a:endParaRPr lang="en-US"/>
          </a:p>
        </p:txBody>
      </p:sp>
    </p:spTree>
    <p:extLst>
      <p:ext uri="{BB962C8B-B14F-4D97-AF65-F5344CB8AC3E}">
        <p14:creationId xmlns:p14="http://schemas.microsoft.com/office/powerpoint/2010/main" val="1966910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607BB-38FA-F702-5A0B-E1336EE15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1D54B-547E-204A-2449-DA79C13D0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E847A-44DF-15C7-6094-BD4C0ED56773}"/>
              </a:ext>
            </a:extLst>
          </p:cNvPr>
          <p:cNvSpPr>
            <a:spLocks noGrp="1"/>
          </p:cNvSpPr>
          <p:nvPr>
            <p:ph type="body" idx="1"/>
          </p:nvPr>
        </p:nvSpPr>
        <p:spPr/>
        <p:txBody>
          <a:bodyPr/>
          <a:lstStyle/>
          <a:p>
            <a:pPr marL="228600" indent="-228600">
              <a:buFont typeface="+mj-lt"/>
              <a:buAutoNum type="arabicPeriod"/>
            </a:pPr>
            <a:endParaRPr lang="en-US"/>
          </a:p>
        </p:txBody>
      </p:sp>
      <p:sp>
        <p:nvSpPr>
          <p:cNvPr id="4" name="Slide Number Placeholder 3">
            <a:extLst>
              <a:ext uri="{FF2B5EF4-FFF2-40B4-BE49-F238E27FC236}">
                <a16:creationId xmlns:a16="http://schemas.microsoft.com/office/drawing/2014/main" id="{B74B8837-78FF-E6B7-3494-95DE4CBDF433}"/>
              </a:ext>
            </a:extLst>
          </p:cNvPr>
          <p:cNvSpPr>
            <a:spLocks noGrp="1"/>
          </p:cNvSpPr>
          <p:nvPr>
            <p:ph type="sldNum" sz="quarter" idx="10"/>
          </p:nvPr>
        </p:nvSpPr>
        <p:spPr/>
        <p:txBody>
          <a:bodyPr/>
          <a:lstStyle/>
          <a:p>
            <a:fld id="{DA4B578A-CC48-474E-8188-53AC00A425C6}" type="slidenum">
              <a:rPr lang="en-US" smtClean="0"/>
              <a:t>11</a:t>
            </a:fld>
            <a:endParaRPr lang="en-US"/>
          </a:p>
        </p:txBody>
      </p:sp>
    </p:spTree>
    <p:extLst>
      <p:ext uri="{BB962C8B-B14F-4D97-AF65-F5344CB8AC3E}">
        <p14:creationId xmlns:p14="http://schemas.microsoft.com/office/powerpoint/2010/main" val="245547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A4B578A-CC48-474E-8188-53AC00A425C6}" type="slidenum">
              <a:rPr lang="en-US" smtClean="0"/>
              <a:t>12</a:t>
            </a:fld>
            <a:endParaRPr lang="en-US"/>
          </a:p>
        </p:txBody>
      </p:sp>
    </p:spTree>
    <p:extLst>
      <p:ext uri="{BB962C8B-B14F-4D97-AF65-F5344CB8AC3E}">
        <p14:creationId xmlns:p14="http://schemas.microsoft.com/office/powerpoint/2010/main" val="399469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33B76-F61B-1DB0-E776-4CB8C5056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69CB3E-65DF-32D5-D83A-DA9CF86D3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B267F-D436-E504-8518-B3AF758809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9A7171-E557-6294-3885-8FA6424D2619}"/>
              </a:ext>
            </a:extLst>
          </p:cNvPr>
          <p:cNvSpPr>
            <a:spLocks noGrp="1"/>
          </p:cNvSpPr>
          <p:nvPr>
            <p:ph type="sldNum" sz="quarter" idx="10"/>
          </p:nvPr>
        </p:nvSpPr>
        <p:spPr/>
        <p:txBody>
          <a:bodyPr/>
          <a:lstStyle/>
          <a:p>
            <a:fld id="{DA4B578A-CC48-474E-8188-53AC00A425C6}" type="slidenum">
              <a:rPr lang="en-US" smtClean="0"/>
              <a:t>13</a:t>
            </a:fld>
            <a:endParaRPr lang="en-US"/>
          </a:p>
        </p:txBody>
      </p:sp>
    </p:spTree>
    <p:extLst>
      <p:ext uri="{BB962C8B-B14F-4D97-AF65-F5344CB8AC3E}">
        <p14:creationId xmlns:p14="http://schemas.microsoft.com/office/powerpoint/2010/main" val="319904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713FA-5F9C-404E-40D3-25AB71657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101EB-4DBB-0269-C8E8-F85A60B91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9DA02-A4AA-73F8-8194-89338F63D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047935-0D1B-0703-33A0-5FE5DE544130}"/>
              </a:ext>
            </a:extLst>
          </p:cNvPr>
          <p:cNvSpPr>
            <a:spLocks noGrp="1"/>
          </p:cNvSpPr>
          <p:nvPr>
            <p:ph type="sldNum" sz="quarter" idx="10"/>
          </p:nvPr>
        </p:nvSpPr>
        <p:spPr/>
        <p:txBody>
          <a:bodyPr/>
          <a:lstStyle/>
          <a:p>
            <a:fld id="{DA4B578A-CC48-474E-8188-53AC00A425C6}" type="slidenum">
              <a:rPr lang="en-US" smtClean="0"/>
              <a:t>14</a:t>
            </a:fld>
            <a:endParaRPr lang="en-US"/>
          </a:p>
        </p:txBody>
      </p:sp>
    </p:spTree>
    <p:extLst>
      <p:ext uri="{BB962C8B-B14F-4D97-AF65-F5344CB8AC3E}">
        <p14:creationId xmlns:p14="http://schemas.microsoft.com/office/powerpoint/2010/main" val="79242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15</a:t>
            </a:fld>
            <a:endParaRPr lang="en-US"/>
          </a:p>
        </p:txBody>
      </p:sp>
    </p:spTree>
    <p:extLst>
      <p:ext uri="{BB962C8B-B14F-4D97-AF65-F5344CB8AC3E}">
        <p14:creationId xmlns:p14="http://schemas.microsoft.com/office/powerpoint/2010/main" val="3577150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B578A-CC48-474E-8188-53AC00A425C6}" type="slidenum">
              <a:rPr lang="en-US" smtClean="0"/>
              <a:t>16</a:t>
            </a:fld>
            <a:endParaRPr lang="en-US"/>
          </a:p>
        </p:txBody>
      </p:sp>
    </p:spTree>
    <p:extLst>
      <p:ext uri="{BB962C8B-B14F-4D97-AF65-F5344CB8AC3E}">
        <p14:creationId xmlns:p14="http://schemas.microsoft.com/office/powerpoint/2010/main" val="149573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17</a:t>
            </a:fld>
            <a:endParaRPr lang="en-US"/>
          </a:p>
        </p:txBody>
      </p:sp>
    </p:spTree>
    <p:extLst>
      <p:ext uri="{BB962C8B-B14F-4D97-AF65-F5344CB8AC3E}">
        <p14:creationId xmlns:p14="http://schemas.microsoft.com/office/powerpoint/2010/main" val="1594108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66649-2F2D-CCA5-60DF-0E0CA1594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8B162-E398-D5A2-1084-6175D93A5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FF8D7-972F-DA72-E17B-8FCA10BF7B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9CEDCD-28D7-D446-53EF-217151AED00E}"/>
              </a:ext>
            </a:extLst>
          </p:cNvPr>
          <p:cNvSpPr>
            <a:spLocks noGrp="1"/>
          </p:cNvSpPr>
          <p:nvPr>
            <p:ph type="sldNum" sz="quarter" idx="10"/>
          </p:nvPr>
        </p:nvSpPr>
        <p:spPr/>
        <p:txBody>
          <a:bodyPr/>
          <a:lstStyle/>
          <a:p>
            <a:fld id="{DA4B578A-CC48-474E-8188-53AC00A425C6}" type="slidenum">
              <a:rPr lang="en-US" smtClean="0"/>
              <a:t>18</a:t>
            </a:fld>
            <a:endParaRPr lang="en-US"/>
          </a:p>
        </p:txBody>
      </p:sp>
    </p:spTree>
    <p:extLst>
      <p:ext uri="{BB962C8B-B14F-4D97-AF65-F5344CB8AC3E}">
        <p14:creationId xmlns:p14="http://schemas.microsoft.com/office/powerpoint/2010/main" val="1510920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63824-DD3B-0059-84E4-11181603D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CBBE5-0AA4-9325-666C-48643FC0F4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AC6A8E-C759-5B85-78F0-B73F1C695B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99E5BA-BC28-0F35-7B9C-F620730EF013}"/>
              </a:ext>
            </a:extLst>
          </p:cNvPr>
          <p:cNvSpPr>
            <a:spLocks noGrp="1"/>
          </p:cNvSpPr>
          <p:nvPr>
            <p:ph type="sldNum" sz="quarter" idx="10"/>
          </p:nvPr>
        </p:nvSpPr>
        <p:spPr/>
        <p:txBody>
          <a:bodyPr/>
          <a:lstStyle/>
          <a:p>
            <a:fld id="{DA4B578A-CC48-474E-8188-53AC00A425C6}" type="slidenum">
              <a:rPr lang="en-US" smtClean="0"/>
              <a:t>19</a:t>
            </a:fld>
            <a:endParaRPr lang="en-US"/>
          </a:p>
        </p:txBody>
      </p:sp>
    </p:spTree>
    <p:extLst>
      <p:ext uri="{BB962C8B-B14F-4D97-AF65-F5344CB8AC3E}">
        <p14:creationId xmlns:p14="http://schemas.microsoft.com/office/powerpoint/2010/main" val="402292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72274-E3BC-9782-64E6-791509B45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97A60-834A-9450-5D11-A87277421E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B0D4F-4CFE-7FE5-0EF3-7B66918A71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F23C57-C423-4819-FE0D-B99434BDD883}"/>
              </a:ext>
            </a:extLst>
          </p:cNvPr>
          <p:cNvSpPr>
            <a:spLocks noGrp="1"/>
          </p:cNvSpPr>
          <p:nvPr>
            <p:ph type="sldNum" sz="quarter" idx="10"/>
          </p:nvPr>
        </p:nvSpPr>
        <p:spPr/>
        <p:txBody>
          <a:bodyPr/>
          <a:lstStyle/>
          <a:p>
            <a:fld id="{DA4B578A-CC48-474E-8188-53AC00A425C6}" type="slidenum">
              <a:rPr lang="en-US" smtClean="0"/>
              <a:t>2</a:t>
            </a:fld>
            <a:endParaRPr lang="en-US"/>
          </a:p>
        </p:txBody>
      </p:sp>
    </p:spTree>
    <p:extLst>
      <p:ext uri="{BB962C8B-B14F-4D97-AF65-F5344CB8AC3E}">
        <p14:creationId xmlns:p14="http://schemas.microsoft.com/office/powerpoint/2010/main" val="2738664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F28F6-199F-5958-0A18-ED964E5CD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DFA6F-B3CF-1F64-6FF0-0739742FF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58E76E-78C4-228F-7171-89E1A571E9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C05E85-BEFB-2A16-986F-615957D31A0E}"/>
              </a:ext>
            </a:extLst>
          </p:cNvPr>
          <p:cNvSpPr>
            <a:spLocks noGrp="1"/>
          </p:cNvSpPr>
          <p:nvPr>
            <p:ph type="sldNum" sz="quarter" idx="10"/>
          </p:nvPr>
        </p:nvSpPr>
        <p:spPr/>
        <p:txBody>
          <a:bodyPr/>
          <a:lstStyle/>
          <a:p>
            <a:fld id="{DA4B578A-CC48-474E-8188-53AC00A425C6}" type="slidenum">
              <a:rPr lang="en-US" smtClean="0"/>
              <a:t>20</a:t>
            </a:fld>
            <a:endParaRPr lang="en-US"/>
          </a:p>
        </p:txBody>
      </p:sp>
    </p:spTree>
    <p:extLst>
      <p:ext uri="{BB962C8B-B14F-4D97-AF65-F5344CB8AC3E}">
        <p14:creationId xmlns:p14="http://schemas.microsoft.com/office/powerpoint/2010/main" val="3115305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F1AD2-3F1A-7332-6BC5-3E6189087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24B68-C7E3-1B9B-9456-2222C20D7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27F09-4478-3281-33FC-2C79EE4673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8FA3DE-24FD-23C7-8A2F-40A37C8CADD7}"/>
              </a:ext>
            </a:extLst>
          </p:cNvPr>
          <p:cNvSpPr>
            <a:spLocks noGrp="1"/>
          </p:cNvSpPr>
          <p:nvPr>
            <p:ph type="sldNum" sz="quarter" idx="10"/>
          </p:nvPr>
        </p:nvSpPr>
        <p:spPr/>
        <p:txBody>
          <a:bodyPr/>
          <a:lstStyle/>
          <a:p>
            <a:fld id="{DA4B578A-CC48-474E-8188-53AC00A425C6}" type="slidenum">
              <a:rPr lang="en-US" smtClean="0"/>
              <a:t>21</a:t>
            </a:fld>
            <a:endParaRPr lang="en-US"/>
          </a:p>
        </p:txBody>
      </p:sp>
    </p:spTree>
    <p:extLst>
      <p:ext uri="{BB962C8B-B14F-4D97-AF65-F5344CB8AC3E}">
        <p14:creationId xmlns:p14="http://schemas.microsoft.com/office/powerpoint/2010/main" val="2154873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84EFF-CA05-FDAB-8172-3ADB75676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29C00-3A01-CDC9-1F55-D3FD31DF1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F1BC4-96D1-3008-75D9-51D02F3C8C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3ABF91-2F6C-8AA8-E5B2-5E80F8CE884E}"/>
              </a:ext>
            </a:extLst>
          </p:cNvPr>
          <p:cNvSpPr>
            <a:spLocks noGrp="1"/>
          </p:cNvSpPr>
          <p:nvPr>
            <p:ph type="sldNum" sz="quarter" idx="10"/>
          </p:nvPr>
        </p:nvSpPr>
        <p:spPr/>
        <p:txBody>
          <a:bodyPr/>
          <a:lstStyle/>
          <a:p>
            <a:fld id="{DA4B578A-CC48-474E-8188-53AC00A425C6}" type="slidenum">
              <a:rPr lang="en-US" smtClean="0"/>
              <a:t>22</a:t>
            </a:fld>
            <a:endParaRPr lang="en-US"/>
          </a:p>
        </p:txBody>
      </p:sp>
    </p:spTree>
    <p:extLst>
      <p:ext uri="{BB962C8B-B14F-4D97-AF65-F5344CB8AC3E}">
        <p14:creationId xmlns:p14="http://schemas.microsoft.com/office/powerpoint/2010/main" val="750628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23</a:t>
            </a:fld>
            <a:endParaRPr lang="en-US"/>
          </a:p>
        </p:txBody>
      </p:sp>
    </p:spTree>
    <p:extLst>
      <p:ext uri="{BB962C8B-B14F-4D97-AF65-F5344CB8AC3E}">
        <p14:creationId xmlns:p14="http://schemas.microsoft.com/office/powerpoint/2010/main" val="2348267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B578A-CC48-474E-8188-53AC00A425C6}" type="slidenum">
              <a:rPr lang="en-US" smtClean="0"/>
              <a:t>24</a:t>
            </a:fld>
            <a:endParaRPr lang="en-US"/>
          </a:p>
        </p:txBody>
      </p:sp>
    </p:spTree>
    <p:extLst>
      <p:ext uri="{BB962C8B-B14F-4D97-AF65-F5344CB8AC3E}">
        <p14:creationId xmlns:p14="http://schemas.microsoft.com/office/powerpoint/2010/main" val="1179217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25</a:t>
            </a:fld>
            <a:endParaRPr lang="en-US"/>
          </a:p>
        </p:txBody>
      </p:sp>
    </p:spTree>
    <p:extLst>
      <p:ext uri="{BB962C8B-B14F-4D97-AF65-F5344CB8AC3E}">
        <p14:creationId xmlns:p14="http://schemas.microsoft.com/office/powerpoint/2010/main" val="2520485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26</a:t>
            </a:fld>
            <a:endParaRPr lang="en-US"/>
          </a:p>
        </p:txBody>
      </p:sp>
    </p:spTree>
    <p:extLst>
      <p:ext uri="{BB962C8B-B14F-4D97-AF65-F5344CB8AC3E}">
        <p14:creationId xmlns:p14="http://schemas.microsoft.com/office/powerpoint/2010/main" val="3577150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27</a:t>
            </a:fld>
            <a:endParaRPr lang="en-US"/>
          </a:p>
        </p:txBody>
      </p:sp>
    </p:spTree>
    <p:extLst>
      <p:ext uri="{BB962C8B-B14F-4D97-AF65-F5344CB8AC3E}">
        <p14:creationId xmlns:p14="http://schemas.microsoft.com/office/powerpoint/2010/main" val="1594108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28</a:t>
            </a:fld>
            <a:endParaRPr lang="en-US"/>
          </a:p>
        </p:txBody>
      </p:sp>
    </p:spTree>
    <p:extLst>
      <p:ext uri="{BB962C8B-B14F-4D97-AF65-F5344CB8AC3E}">
        <p14:creationId xmlns:p14="http://schemas.microsoft.com/office/powerpoint/2010/main" val="2741268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29</a:t>
            </a:fld>
            <a:endParaRPr lang="en-US"/>
          </a:p>
        </p:txBody>
      </p:sp>
    </p:spTree>
    <p:extLst>
      <p:ext uri="{BB962C8B-B14F-4D97-AF65-F5344CB8AC3E}">
        <p14:creationId xmlns:p14="http://schemas.microsoft.com/office/powerpoint/2010/main" val="249572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B578A-CC48-474E-8188-53AC00A425C6}" type="slidenum">
              <a:rPr lang="en-US" smtClean="0"/>
              <a:t>3</a:t>
            </a:fld>
            <a:endParaRPr lang="en-US"/>
          </a:p>
        </p:txBody>
      </p:sp>
    </p:spTree>
    <p:extLst>
      <p:ext uri="{BB962C8B-B14F-4D97-AF65-F5344CB8AC3E}">
        <p14:creationId xmlns:p14="http://schemas.microsoft.com/office/powerpoint/2010/main" val="2988198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72A6B-4056-83A5-7453-2A3EA87FA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55CFF-9990-A34F-1249-E9F7F867C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7AE24B-D6E4-4C2C-FCFD-802891F3D4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9AE100-ED52-12D9-D5A6-2FFB3C8C8386}"/>
              </a:ext>
            </a:extLst>
          </p:cNvPr>
          <p:cNvSpPr>
            <a:spLocks noGrp="1"/>
          </p:cNvSpPr>
          <p:nvPr>
            <p:ph type="sldNum" sz="quarter" idx="10"/>
          </p:nvPr>
        </p:nvSpPr>
        <p:spPr/>
        <p:txBody>
          <a:bodyPr/>
          <a:lstStyle/>
          <a:p>
            <a:fld id="{DA4B578A-CC48-474E-8188-53AC00A425C6}" type="slidenum">
              <a:rPr lang="en-US" smtClean="0"/>
              <a:t>30</a:t>
            </a:fld>
            <a:endParaRPr lang="en-US"/>
          </a:p>
        </p:txBody>
      </p:sp>
    </p:spTree>
    <p:extLst>
      <p:ext uri="{BB962C8B-B14F-4D97-AF65-F5344CB8AC3E}">
        <p14:creationId xmlns:p14="http://schemas.microsoft.com/office/powerpoint/2010/main" val="2757312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31</a:t>
            </a:fld>
            <a:endParaRPr lang="en-US"/>
          </a:p>
        </p:txBody>
      </p:sp>
    </p:spTree>
    <p:extLst>
      <p:ext uri="{BB962C8B-B14F-4D97-AF65-F5344CB8AC3E}">
        <p14:creationId xmlns:p14="http://schemas.microsoft.com/office/powerpoint/2010/main" val="1179217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32</a:t>
            </a:fld>
            <a:endParaRPr lang="en-US"/>
          </a:p>
        </p:txBody>
      </p:sp>
    </p:spTree>
    <p:extLst>
      <p:ext uri="{BB962C8B-B14F-4D97-AF65-F5344CB8AC3E}">
        <p14:creationId xmlns:p14="http://schemas.microsoft.com/office/powerpoint/2010/main" val="2289697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33</a:t>
            </a:fld>
            <a:endParaRPr lang="en-US"/>
          </a:p>
        </p:txBody>
      </p:sp>
    </p:spTree>
    <p:extLst>
      <p:ext uri="{BB962C8B-B14F-4D97-AF65-F5344CB8AC3E}">
        <p14:creationId xmlns:p14="http://schemas.microsoft.com/office/powerpoint/2010/main" val="2495727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34</a:t>
            </a:fld>
            <a:endParaRPr lang="en-US"/>
          </a:p>
        </p:txBody>
      </p:sp>
    </p:spTree>
    <p:extLst>
      <p:ext uri="{BB962C8B-B14F-4D97-AF65-F5344CB8AC3E}">
        <p14:creationId xmlns:p14="http://schemas.microsoft.com/office/powerpoint/2010/main" val="679497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35</a:t>
            </a:fld>
            <a:endParaRPr lang="en-US"/>
          </a:p>
        </p:txBody>
      </p:sp>
    </p:spTree>
    <p:extLst>
      <p:ext uri="{BB962C8B-B14F-4D97-AF65-F5344CB8AC3E}">
        <p14:creationId xmlns:p14="http://schemas.microsoft.com/office/powerpoint/2010/main" val="3577150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36</a:t>
            </a:fld>
            <a:endParaRPr lang="en-US"/>
          </a:p>
        </p:txBody>
      </p:sp>
    </p:spTree>
    <p:extLst>
      <p:ext uri="{BB962C8B-B14F-4D97-AF65-F5344CB8AC3E}">
        <p14:creationId xmlns:p14="http://schemas.microsoft.com/office/powerpoint/2010/main" val="3439214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37</a:t>
            </a:fld>
            <a:endParaRPr lang="en-US"/>
          </a:p>
        </p:txBody>
      </p:sp>
    </p:spTree>
    <p:extLst>
      <p:ext uri="{BB962C8B-B14F-4D97-AF65-F5344CB8AC3E}">
        <p14:creationId xmlns:p14="http://schemas.microsoft.com/office/powerpoint/2010/main" val="7128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38</a:t>
            </a:fld>
            <a:endParaRPr lang="en-US"/>
          </a:p>
        </p:txBody>
      </p:sp>
    </p:spTree>
    <p:extLst>
      <p:ext uri="{BB962C8B-B14F-4D97-AF65-F5344CB8AC3E}">
        <p14:creationId xmlns:p14="http://schemas.microsoft.com/office/powerpoint/2010/main" val="3000940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39</a:t>
            </a:fld>
            <a:endParaRPr lang="en-US"/>
          </a:p>
        </p:txBody>
      </p:sp>
    </p:spTree>
    <p:extLst>
      <p:ext uri="{BB962C8B-B14F-4D97-AF65-F5344CB8AC3E}">
        <p14:creationId xmlns:p14="http://schemas.microsoft.com/office/powerpoint/2010/main" val="117921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B578A-CC48-474E-8188-53AC00A425C6}" type="slidenum">
              <a:rPr lang="en-US" smtClean="0"/>
              <a:t>4</a:t>
            </a:fld>
            <a:endParaRPr lang="en-US"/>
          </a:p>
        </p:txBody>
      </p:sp>
    </p:spTree>
    <p:extLst>
      <p:ext uri="{BB962C8B-B14F-4D97-AF65-F5344CB8AC3E}">
        <p14:creationId xmlns:p14="http://schemas.microsoft.com/office/powerpoint/2010/main" val="2962896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40</a:t>
            </a:fld>
            <a:endParaRPr lang="en-US"/>
          </a:p>
        </p:txBody>
      </p:sp>
    </p:spTree>
    <p:extLst>
      <p:ext uri="{BB962C8B-B14F-4D97-AF65-F5344CB8AC3E}">
        <p14:creationId xmlns:p14="http://schemas.microsoft.com/office/powerpoint/2010/main" val="3664390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41</a:t>
            </a:fld>
            <a:endParaRPr lang="en-US"/>
          </a:p>
        </p:txBody>
      </p:sp>
    </p:spTree>
    <p:extLst>
      <p:ext uri="{BB962C8B-B14F-4D97-AF65-F5344CB8AC3E}">
        <p14:creationId xmlns:p14="http://schemas.microsoft.com/office/powerpoint/2010/main" val="398114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B578A-CC48-474E-8188-53AC00A425C6}" type="slidenum">
              <a:rPr lang="en-US" smtClean="0"/>
              <a:t>5</a:t>
            </a:fld>
            <a:endParaRPr lang="en-US"/>
          </a:p>
        </p:txBody>
      </p:sp>
    </p:spTree>
    <p:extLst>
      <p:ext uri="{BB962C8B-B14F-4D97-AF65-F5344CB8AC3E}">
        <p14:creationId xmlns:p14="http://schemas.microsoft.com/office/powerpoint/2010/main" val="233816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A4B578A-CC48-474E-8188-53AC00A425C6}" type="slidenum">
              <a:rPr lang="en-US" smtClean="0"/>
              <a:t>6</a:t>
            </a:fld>
            <a:endParaRPr lang="en-US"/>
          </a:p>
        </p:txBody>
      </p:sp>
    </p:spTree>
    <p:extLst>
      <p:ext uri="{BB962C8B-B14F-4D97-AF65-F5344CB8AC3E}">
        <p14:creationId xmlns:p14="http://schemas.microsoft.com/office/powerpoint/2010/main" val="54162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B578A-CC48-474E-8188-53AC00A425C6}" type="slidenum">
              <a:rPr lang="en-US" smtClean="0"/>
              <a:t>7</a:t>
            </a:fld>
            <a:endParaRPr lang="en-US"/>
          </a:p>
        </p:txBody>
      </p:sp>
    </p:spTree>
    <p:extLst>
      <p:ext uri="{BB962C8B-B14F-4D97-AF65-F5344CB8AC3E}">
        <p14:creationId xmlns:p14="http://schemas.microsoft.com/office/powerpoint/2010/main" val="234826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CD345-C9CF-263E-A4A8-26FBA567C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C362B-609A-073B-C4B1-A30626298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DB5EB-7011-61F1-5633-EA3CFA3FD2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48D81C-CF28-79E3-C291-AE0CBFD284D6}"/>
              </a:ext>
            </a:extLst>
          </p:cNvPr>
          <p:cNvSpPr>
            <a:spLocks noGrp="1"/>
          </p:cNvSpPr>
          <p:nvPr>
            <p:ph type="sldNum" sz="quarter" idx="10"/>
          </p:nvPr>
        </p:nvSpPr>
        <p:spPr/>
        <p:txBody>
          <a:bodyPr/>
          <a:lstStyle/>
          <a:p>
            <a:fld id="{DA4B578A-CC48-474E-8188-53AC00A425C6}" type="slidenum">
              <a:rPr lang="en-US" smtClean="0"/>
              <a:t>8</a:t>
            </a:fld>
            <a:endParaRPr lang="en-US"/>
          </a:p>
        </p:txBody>
      </p:sp>
    </p:spTree>
    <p:extLst>
      <p:ext uri="{BB962C8B-B14F-4D97-AF65-F5344CB8AC3E}">
        <p14:creationId xmlns:p14="http://schemas.microsoft.com/office/powerpoint/2010/main" val="266997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1E295-EC8E-7190-F328-A4C4F4B89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D79FC-AA69-6356-CB92-59B6696D07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74B8B-A28B-D9C2-1D3C-248D5028F2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588056-9684-C6CA-BB9A-832FAF57C81A}"/>
              </a:ext>
            </a:extLst>
          </p:cNvPr>
          <p:cNvSpPr>
            <a:spLocks noGrp="1"/>
          </p:cNvSpPr>
          <p:nvPr>
            <p:ph type="sldNum" sz="quarter" idx="10"/>
          </p:nvPr>
        </p:nvSpPr>
        <p:spPr/>
        <p:txBody>
          <a:bodyPr/>
          <a:lstStyle/>
          <a:p>
            <a:fld id="{DA4B578A-CC48-474E-8188-53AC00A425C6}" type="slidenum">
              <a:rPr lang="en-US" smtClean="0"/>
              <a:t>9</a:t>
            </a:fld>
            <a:endParaRPr lang="en-US"/>
          </a:p>
        </p:txBody>
      </p:sp>
    </p:spTree>
    <p:extLst>
      <p:ext uri="{BB962C8B-B14F-4D97-AF65-F5344CB8AC3E}">
        <p14:creationId xmlns:p14="http://schemas.microsoft.com/office/powerpoint/2010/main" val="144825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28746E"/>
        </a:solidFill>
        <a:effectLst/>
      </p:bgPr>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27C92-F2BD-4ED8-94CF-53444FF271E0}" type="slidenum">
              <a:rPr lang="en-US" smtClean="0"/>
              <a:t>‹#›</a:t>
            </a:fld>
            <a:endParaRPr lang="en-US"/>
          </a:p>
        </p:txBody>
      </p:sp>
    </p:spTree>
    <p:extLst>
      <p:ext uri="{BB962C8B-B14F-4D97-AF65-F5344CB8AC3E}">
        <p14:creationId xmlns:p14="http://schemas.microsoft.com/office/powerpoint/2010/main" val="18930606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287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746E"/>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27C92-F2BD-4ED8-94CF-53444FF271E0}" type="slidenum">
              <a:rPr lang="en-US" smtClean="0"/>
              <a:t>‹#›</a:t>
            </a:fld>
            <a:endParaRPr lang="en-US"/>
          </a:p>
        </p:txBody>
      </p:sp>
    </p:spTree>
    <p:extLst>
      <p:ext uri="{BB962C8B-B14F-4D97-AF65-F5344CB8AC3E}">
        <p14:creationId xmlns:p14="http://schemas.microsoft.com/office/powerpoint/2010/main" val="62668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rgbClr val="28746E"/>
        </a:solidFill>
        <a:effectLst/>
      </p:bgPr>
    </p:bg>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lvl1pPr>
              <a:defRPr>
                <a:solidFill>
                  <a:srgbClr val="28746E"/>
                </a:solidFill>
              </a:defRPr>
            </a:lvl1pPr>
          </a:lstStyle>
          <a:p>
            <a:r>
              <a:rPr lang="en-US"/>
              <a:t>Click to edit Master title style</a:t>
            </a:r>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422855"/>
            <a:ext cx="2057397" cy="365125"/>
          </a:xfrm>
        </p:spPr>
        <p:txBody>
          <a:bodyPr/>
          <a:lstStyle/>
          <a:p>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ADF27C92-F2BD-4ED8-94CF-53444FF271E0}" type="slidenum">
              <a:rPr lang="en-US" smtClean="0"/>
              <a:t>‹#›</a:t>
            </a:fld>
            <a:endParaRPr lang="en-US"/>
          </a:p>
        </p:txBody>
      </p:sp>
    </p:spTree>
    <p:extLst>
      <p:ext uri="{BB962C8B-B14F-4D97-AF65-F5344CB8AC3E}">
        <p14:creationId xmlns:p14="http://schemas.microsoft.com/office/powerpoint/2010/main" val="43628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287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27C92-F2BD-4ED8-94CF-53444FF271E0}" type="slidenum">
              <a:rPr lang="en-US" smtClean="0"/>
              <a:t>‹#›</a:t>
            </a:fld>
            <a:endParaRPr lang="en-US"/>
          </a:p>
        </p:txBody>
      </p:sp>
    </p:spTree>
    <p:extLst>
      <p:ext uri="{BB962C8B-B14F-4D97-AF65-F5344CB8AC3E}">
        <p14:creationId xmlns:p14="http://schemas.microsoft.com/office/powerpoint/2010/main" val="335012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28746E"/>
        </a:solidFill>
        <a:effectLst/>
      </p:bgPr>
    </p:bg>
    <p:spTree>
      <p:nvGrpSpPr>
        <p:cNvPr id="1" name=""/>
        <p:cNvGrpSpPr/>
        <p:nvPr/>
      </p:nvGrpSpPr>
      <p:grpSpPr>
        <a:xfrm>
          <a:off x="0" y="0"/>
          <a:ext cx="0" cy="0"/>
          <a:chOff x="0" y="0"/>
          <a:chExt cx="0" cy="0"/>
        </a:xfrm>
      </p:grpSpPr>
      <p:sp>
        <p:nvSpPr>
          <p:cNvPr id="7" name="Rectangle 6"/>
          <p:cNvSpPr/>
          <p:nvPr userDrawn="1"/>
        </p:nvSpPr>
        <p:spPr>
          <a:xfrm>
            <a:off x="-5132" y="2059012"/>
            <a:ext cx="9146751" cy="1828800"/>
          </a:xfrm>
          <a:prstGeom prst="rect">
            <a:avLst/>
          </a:prstGeom>
          <a:solidFill>
            <a:srgbClr val="A0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DF27C92-F2BD-4ED8-94CF-53444FF271E0}" type="slidenum">
              <a:rPr lang="en-US" smtClean="0"/>
              <a:t>‹#›</a:t>
            </a:fld>
            <a:endParaRPr lang="en-US"/>
          </a:p>
        </p:txBody>
      </p:sp>
    </p:spTree>
    <p:extLst>
      <p:ext uri="{BB962C8B-B14F-4D97-AF65-F5344CB8AC3E}">
        <p14:creationId xmlns:p14="http://schemas.microsoft.com/office/powerpoint/2010/main" val="27933330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28746E"/>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28746E"/>
                </a:solidFill>
              </a:defRPr>
            </a:lvl1pPr>
          </a:lstStyle>
          <a:p>
            <a:r>
              <a:rPr lang="en-US"/>
              <a:t>Click to edit Master title style</a:t>
            </a:r>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27C92-F2BD-4ED8-94CF-53444FF271E0}" type="slidenum">
              <a:rPr lang="en-US" smtClean="0"/>
              <a:t>‹#›</a:t>
            </a:fld>
            <a:endParaRPr lang="en-US"/>
          </a:p>
        </p:txBody>
      </p:sp>
    </p:spTree>
    <p:extLst>
      <p:ext uri="{BB962C8B-B14F-4D97-AF65-F5344CB8AC3E}">
        <p14:creationId xmlns:p14="http://schemas.microsoft.com/office/powerpoint/2010/main" val="17833529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28746E"/>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rgbClr val="28746E"/>
                </a:solidFill>
              </a:defRPr>
            </a:lvl1pPr>
          </a:lstStyle>
          <a:p>
            <a:r>
              <a:rPr lang="en-US"/>
              <a:t>Click to edit Master title style</a:t>
            </a:r>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27C92-F2BD-4ED8-94CF-53444FF271E0}" type="slidenum">
              <a:rPr lang="en-US" smtClean="0"/>
              <a:t>‹#›</a:t>
            </a:fld>
            <a:endParaRPr lang="en-US"/>
          </a:p>
        </p:txBody>
      </p:sp>
    </p:spTree>
    <p:extLst>
      <p:ext uri="{BB962C8B-B14F-4D97-AF65-F5344CB8AC3E}">
        <p14:creationId xmlns:p14="http://schemas.microsoft.com/office/powerpoint/2010/main" val="11712069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287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746E"/>
                </a:solidFil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F27C92-F2BD-4ED8-94CF-53444FF271E0}" type="slidenum">
              <a:rPr lang="en-US" smtClean="0"/>
              <a:t>‹#›</a:t>
            </a:fld>
            <a:endParaRPr lang="en-US"/>
          </a:p>
        </p:txBody>
      </p:sp>
    </p:spTree>
    <p:extLst>
      <p:ext uri="{BB962C8B-B14F-4D97-AF65-F5344CB8AC3E}">
        <p14:creationId xmlns:p14="http://schemas.microsoft.com/office/powerpoint/2010/main" val="99762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28746E"/>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27C92-F2BD-4ED8-94CF-53444FF271E0}" type="slidenum">
              <a:rPr lang="en-US" smtClean="0"/>
              <a:t>‹#›</a:t>
            </a:fld>
            <a:endParaRPr lang="en-US"/>
          </a:p>
        </p:txBody>
      </p:sp>
    </p:spTree>
    <p:extLst>
      <p:ext uri="{BB962C8B-B14F-4D97-AF65-F5344CB8AC3E}">
        <p14:creationId xmlns:p14="http://schemas.microsoft.com/office/powerpoint/2010/main" val="272216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28746E"/>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28746E"/>
                </a:solidFill>
              </a:defRPr>
            </a:lvl1pPr>
          </a:lstStyle>
          <a:p>
            <a:r>
              <a:rPr lang="en-US"/>
              <a:t>Click to edit Master title style</a:t>
            </a:r>
          </a:p>
        </p:txBody>
      </p:sp>
      <p:sp>
        <p:nvSpPr>
          <p:cNvPr id="3" name="Content Placeholder 2"/>
          <p:cNvSpPr>
            <a:spLocks noGrp="1"/>
          </p:cNvSpPr>
          <p:nvPr>
            <p:ph idx="1"/>
          </p:nvPr>
        </p:nvSpPr>
        <p:spPr>
          <a:xfrm>
            <a:off x="3919286" y="2187655"/>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1557" y="2438400"/>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27C92-F2BD-4ED8-94CF-53444FF271E0}" type="slidenum">
              <a:rPr lang="en-US" smtClean="0"/>
              <a:t>‹#›</a:t>
            </a:fld>
            <a:endParaRPr lang="en-US"/>
          </a:p>
        </p:txBody>
      </p:sp>
    </p:spTree>
    <p:extLst>
      <p:ext uri="{BB962C8B-B14F-4D97-AF65-F5344CB8AC3E}">
        <p14:creationId xmlns:p14="http://schemas.microsoft.com/office/powerpoint/2010/main" val="26223291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28746E"/>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28746E"/>
                </a:solidFill>
              </a:defRPr>
            </a:lvl1pPr>
          </a:lstStyle>
          <a:p>
            <a:r>
              <a:rPr lang="en-US"/>
              <a:t>Click to edit Master title style</a:t>
            </a:r>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27C92-F2BD-4ED8-94CF-53444FF271E0}" type="slidenum">
              <a:rPr lang="en-US" smtClean="0"/>
              <a:t>‹#›</a:t>
            </a:fld>
            <a:endParaRPr lang="en-US"/>
          </a:p>
        </p:txBody>
      </p:sp>
    </p:spTree>
    <p:extLst>
      <p:ext uri="{BB962C8B-B14F-4D97-AF65-F5344CB8AC3E}">
        <p14:creationId xmlns:p14="http://schemas.microsoft.com/office/powerpoint/2010/main" val="305442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746E"/>
        </a:solidFill>
        <a:effectLst/>
      </p:bgPr>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latin typeface="Times New Roman" panose="02020603050405020304" pitchFamily="18" charset="0"/>
              </a:defRPr>
            </a:lvl1pPr>
          </a:lstStyle>
          <a:p>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latin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latin typeface="Times New Roman" panose="02020603050405020304" pitchFamily="18" charset="0"/>
              </a:defRPr>
            </a:lvl1pPr>
          </a:lstStyle>
          <a:p>
            <a:fld id="{ADF27C92-F2BD-4ED8-94CF-53444FF271E0}" type="slidenum">
              <a:rPr lang="en-US" smtClean="0"/>
              <a:pPr/>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25111" y="1553122"/>
            <a:ext cx="889498" cy="889498"/>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7315200" y="540803"/>
            <a:ext cx="1700805" cy="790177"/>
          </a:xfrm>
          <a:prstGeom prst="rect">
            <a:avLst/>
          </a:prstGeom>
        </p:spPr>
      </p:pic>
    </p:spTree>
    <p:extLst>
      <p:ext uri="{BB962C8B-B14F-4D97-AF65-F5344CB8AC3E}">
        <p14:creationId xmlns:p14="http://schemas.microsoft.com/office/powerpoint/2010/main" val="3475212688"/>
      </p:ext>
    </p:extLst>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hf hdr="0" ftr="0"/>
  <p:txStyles>
    <p:titleStyle>
      <a:lvl1pPr algn="l" defTabSz="914400" rtl="0" eaLnBrk="1" latinLnBrk="0" hangingPunct="1">
        <a:lnSpc>
          <a:spcPct val="85000"/>
        </a:lnSpc>
        <a:spcBef>
          <a:spcPct val="0"/>
        </a:spcBef>
        <a:buNone/>
        <a:defRPr sz="4000" kern="1200" cap="all" baseline="0">
          <a:solidFill>
            <a:srgbClr val="28746E"/>
          </a:solidFill>
          <a:latin typeface="Times New Roman" panose="02020603050405020304" pitchFamily="18" charset="0"/>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imes New Roman" panose="02020603050405020304" pitchFamily="18"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imes New Roman" panose="02020603050405020304" pitchFamily="18"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imes New Roman" panose="02020603050405020304" pitchFamily="18"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imes New Roman" panose="02020603050405020304" pitchFamily="18"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imes New Roman" panose="02020603050405020304"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centralfloridacares.org/provide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myflfamilies.com/sites/default/files/2023-03/Access%20Confidentiality%20and%20Nondisclosure%20Agreement%200521.pdf" TargetMode="External"/><Relationship Id="rId4" Type="http://schemas.openxmlformats.org/officeDocument/2006/relationships/hyperlink" Target="https://centralfloridacares.org/program-description-and-organizational-profile-templat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yflfamilies.com/document/5304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myflfamilies.com/my-fl-lear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entralfloridacares.org/provide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entralfloridacares.org/nvra-voter-registration-agencies-quarterly-activities-report-form/" TargetMode="External"/><Relationship Id="rId5" Type="http://schemas.openxmlformats.org/officeDocument/2006/relationships/hyperlink" Target="https://www.myflfamilies.com/sites/default/files/2025-01/Guidance%2032%20-%20CAT.pdf" TargetMode="External"/><Relationship Id="rId4" Type="http://schemas.openxmlformats.org/officeDocument/2006/relationships/hyperlink" Target="https://www.myflfamilies.com/sites/default/files/2023-06/Template%2030%20ROI%20Report%202021%2007%200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fchsdata.org/Public/Logon?ReturnUrl=%2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vimeo.com/552588687" TargetMode="External"/><Relationship Id="rId5" Type="http://schemas.openxmlformats.org/officeDocument/2006/relationships/hyperlink" Target="https://fs16.formsite.com/DCFTraining/Monthly-Summary-Report/form_login.html" TargetMode="External"/><Relationship Id="rId4" Type="http://schemas.openxmlformats.org/officeDocument/2006/relationships/hyperlink" Target="https://www.myflfamilies.com/services/samh/providers/managing-entities/managing-entities-fy24-25-templat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ognitoforms.com/CentralFloridaCaresHealthSystemInc1/ReportTrackingSystemR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entralfloridacares.org/provider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entralfloridacares.org/wp-content/uploads/2024/03/Exhibit-B-with-Crosswalk-to-RTS_2-16-2024.xls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ncordnow.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fchsdata.org/Public/Logon?ReturnUrl=%2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florida.prevention.systems/logi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42.xml.rels><?xml version="1.0" encoding="UTF-8" standalone="yes"?>
<Relationships xmlns="http://schemas.openxmlformats.org/package/2006/relationships"><Relationship Id="rId3" Type="http://schemas.openxmlformats.org/officeDocument/2006/relationships/hyperlink" Target="mailto:lhopkins@cfchs.org" TargetMode="External"/><Relationship Id="rId2" Type="http://schemas.openxmlformats.org/officeDocument/2006/relationships/hyperlink" Target="mailto:lcolomer@cfchs.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a:solidFill>
                  <a:srgbClr val="28746E"/>
                </a:solidFill>
                <a:latin typeface="Arial" panose="020B0604020202020204" pitchFamily="34" charset="0"/>
                <a:cs typeface="Arial" panose="020B0604020202020204" pitchFamily="34" charset="0"/>
              </a:rPr>
              <a:t>Central Florida Cares</a:t>
            </a:r>
          </a:p>
        </p:txBody>
      </p:sp>
      <p:sp>
        <p:nvSpPr>
          <p:cNvPr id="4" name="Subtitle 3"/>
          <p:cNvSpPr>
            <a:spLocks noGrp="1"/>
          </p:cNvSpPr>
          <p:nvPr>
            <p:ph type="subTitle" idx="1"/>
          </p:nvPr>
        </p:nvSpPr>
        <p:spPr/>
        <p:txBody>
          <a:bodyPr>
            <a:normAutofit/>
          </a:bodyPr>
          <a:lstStyle/>
          <a:p>
            <a:r>
              <a:rPr lang="en-US" sz="3600">
                <a:latin typeface="Arial" panose="020B0604020202020204" pitchFamily="34" charset="0"/>
                <a:cs typeface="Arial" panose="020B0604020202020204" pitchFamily="34" charset="0"/>
              </a:rPr>
              <a:t>Onboard Training</a:t>
            </a:r>
          </a:p>
        </p:txBody>
      </p:sp>
    </p:spTree>
    <p:extLst>
      <p:ext uri="{BB962C8B-B14F-4D97-AF65-F5344CB8AC3E}">
        <p14:creationId xmlns:p14="http://schemas.microsoft.com/office/powerpoint/2010/main" val="760552499"/>
      </p:ext>
    </p:extLst>
  </p:cSld>
  <p:clrMapOvr>
    <a:masterClrMapping/>
  </p:clrMapOvr>
  <mc:AlternateContent xmlns:mc="http://schemas.openxmlformats.org/markup-compatibility/2006" xmlns:p14="http://schemas.microsoft.com/office/powerpoint/2010/main">
    <mc:Choice Requires="p14">
      <p:transition spd="slow" p14:dur="2000" advTm="1928"/>
    </mc:Choice>
    <mc:Fallback xmlns="">
      <p:transition spd="slow" advTm="19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9CD16-A945-5AC3-CC8A-DFD26A6FD8D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B0BB410-1736-F892-1065-E75F9E3F5EB3}"/>
              </a:ext>
            </a:extLst>
          </p:cNvPr>
          <p:cNvSpPr>
            <a:spLocks noGrp="1"/>
          </p:cNvSpPr>
          <p:nvPr>
            <p:ph type="title"/>
          </p:nvPr>
        </p:nvSpPr>
        <p:spPr>
          <a:xfrm>
            <a:off x="228600" y="228600"/>
            <a:ext cx="8619236" cy="1508760"/>
          </a:xfrm>
        </p:spPr>
        <p:txBody>
          <a:bodyPr>
            <a:normAutofit/>
          </a:bodyPr>
          <a:lstStyle/>
          <a:p>
            <a:pPr marL="571500" indent="-571500">
              <a:buFont typeface="+mj-lt"/>
              <a:buAutoNum type="romanUcPeriod" startAt="4"/>
            </a:pPr>
            <a:r>
              <a:rPr lang="en-US" sz="3600">
                <a:latin typeface="Arial" panose="020B0604020202020204" pitchFamily="34" charset="0"/>
                <a:cs typeface="Arial" panose="020B0604020202020204" pitchFamily="34" charset="0"/>
              </a:rPr>
              <a:t>Contract Agreement</a:t>
            </a:r>
          </a:p>
        </p:txBody>
      </p:sp>
      <p:sp>
        <p:nvSpPr>
          <p:cNvPr id="6" name="Slide Number Placeholder 5">
            <a:extLst>
              <a:ext uri="{FF2B5EF4-FFF2-40B4-BE49-F238E27FC236}">
                <a16:creationId xmlns:a16="http://schemas.microsoft.com/office/drawing/2014/main" id="{57063818-2D72-91F1-D925-9FB96F3AE095}"/>
              </a:ext>
            </a:extLst>
          </p:cNvPr>
          <p:cNvSpPr>
            <a:spLocks noGrp="1"/>
          </p:cNvSpPr>
          <p:nvPr>
            <p:ph type="sldNum" sz="quarter" idx="12"/>
          </p:nvPr>
        </p:nvSpPr>
        <p:spPr/>
        <p:txBody>
          <a:bodyPr/>
          <a:lstStyle/>
          <a:p>
            <a:fld id="{ADF27C92-F2BD-4ED8-94CF-53444FF271E0}" type="slidenum">
              <a:rPr lang="en-US" smtClean="0"/>
              <a:pPr/>
              <a:t>10</a:t>
            </a:fld>
            <a:endParaRPr lang="en-US"/>
          </a:p>
        </p:txBody>
      </p:sp>
      <p:sp>
        <p:nvSpPr>
          <p:cNvPr id="3" name="Content Placeholder 2">
            <a:extLst>
              <a:ext uri="{FF2B5EF4-FFF2-40B4-BE49-F238E27FC236}">
                <a16:creationId xmlns:a16="http://schemas.microsoft.com/office/drawing/2014/main" id="{6FFD07DA-A2EA-12E8-C1C0-91833F0BE964}"/>
              </a:ext>
            </a:extLst>
          </p:cNvPr>
          <p:cNvSpPr>
            <a:spLocks noGrp="1"/>
          </p:cNvSpPr>
          <p:nvPr>
            <p:ph idx="1"/>
          </p:nvPr>
        </p:nvSpPr>
        <p:spPr>
          <a:xfrm>
            <a:off x="228600" y="1905000"/>
            <a:ext cx="8289037" cy="4572000"/>
          </a:xfrm>
        </p:spPr>
        <p:txBody>
          <a:bodyPr>
            <a:normAutofit/>
          </a:bodyPr>
          <a:lstStyle/>
          <a:p>
            <a:pPr marL="1371600" lvl="4" indent="-457200">
              <a:buFont typeface="+mj-lt"/>
              <a:buAutoNum type="alphaUcPeriod" startAt="2"/>
            </a:pPr>
            <a:r>
              <a:rPr lang="en-US" sz="1800" u="sng">
                <a:latin typeface="Arial" panose="020B0604020202020204" pitchFamily="34" charset="0"/>
                <a:cs typeface="Arial" panose="020B0604020202020204" pitchFamily="34" charset="0"/>
              </a:rPr>
              <a:t>Important Contract Clauses</a:t>
            </a:r>
          </a:p>
          <a:p>
            <a:pPr marL="1371600" lvl="4" indent="0">
              <a:buNone/>
            </a:pPr>
            <a:r>
              <a:rPr lang="en-US" sz="1800">
                <a:latin typeface="Arial" panose="020B0604020202020204" pitchFamily="34" charset="0"/>
                <a:cs typeface="Arial" panose="020B0604020202020204" pitchFamily="34" charset="0"/>
              </a:rPr>
              <a:t>It is important for the Provider to become familiar with all terms of the contract; however, the areas below include important details.</a:t>
            </a:r>
          </a:p>
          <a:p>
            <a:pPr marL="1371600" lvl="4" indent="0">
              <a:buNone/>
            </a:pPr>
            <a:endParaRPr lang="en-US" sz="1800">
              <a:latin typeface="Arial" panose="020B0604020202020204" pitchFamily="34" charset="0"/>
              <a:cs typeface="Arial" panose="020B0604020202020204" pitchFamily="34" charset="0"/>
            </a:endParaRPr>
          </a:p>
          <a:p>
            <a:pPr marL="1966220" lvl="8" indent="-342900">
              <a:buFont typeface="+mj-lt"/>
              <a:buAutoNum type="arabicPeriod"/>
            </a:pPr>
            <a:r>
              <a:rPr lang="en-US" sz="1800">
                <a:latin typeface="Arial" panose="020B0604020202020204" pitchFamily="34" charset="0"/>
                <a:cs typeface="Arial" panose="020B0604020202020204" pitchFamily="34" charset="0"/>
              </a:rPr>
              <a:t>(Section A) Service Delivery</a:t>
            </a:r>
          </a:p>
          <a:p>
            <a:pPr marL="1966220" lvl="8" indent="-342900">
              <a:buFont typeface="+mj-lt"/>
              <a:buAutoNum type="arabicPeriod"/>
            </a:pPr>
            <a:r>
              <a:rPr lang="en-US" sz="1800">
                <a:latin typeface="Arial" panose="020B0604020202020204" pitchFamily="34" charset="0"/>
                <a:cs typeface="Arial" panose="020B0604020202020204" pitchFamily="34" charset="0"/>
              </a:rPr>
              <a:t>(Section B) Method of Payment </a:t>
            </a:r>
          </a:p>
          <a:p>
            <a:pPr marL="1966220" lvl="8" indent="-342900">
              <a:buFont typeface="+mj-lt"/>
              <a:buAutoNum type="arabicPeriod"/>
            </a:pPr>
            <a:r>
              <a:rPr lang="en-US" sz="1800">
                <a:latin typeface="Arial" panose="020B0604020202020204" pitchFamily="34" charset="0"/>
                <a:cs typeface="Arial" panose="020B0604020202020204" pitchFamily="34" charset="0"/>
              </a:rPr>
              <a:t>(Section D) Compliance with Standard Federal Provisions</a:t>
            </a:r>
          </a:p>
          <a:p>
            <a:pPr marL="1966220" lvl="8" indent="-342900">
              <a:buFont typeface="+mj-lt"/>
              <a:buAutoNum type="arabicPeriod"/>
            </a:pPr>
            <a:r>
              <a:rPr lang="en-US" sz="1800">
                <a:latin typeface="Arial" panose="020B0604020202020204" pitchFamily="34" charset="0"/>
                <a:cs typeface="Arial" panose="020B0604020202020204" pitchFamily="34" charset="0"/>
              </a:rPr>
              <a:t>(Section E.) Compliance with Standard State Provisions</a:t>
            </a:r>
          </a:p>
          <a:p>
            <a:pPr marL="1966220" lvl="8" indent="-342900">
              <a:buFont typeface="+mj-lt"/>
              <a:buAutoNum type="arabicPeriod"/>
            </a:pPr>
            <a:r>
              <a:rPr lang="en-US" sz="1800">
                <a:latin typeface="Arial" panose="020B0604020202020204" pitchFamily="34" charset="0"/>
                <a:cs typeface="Arial" panose="020B0604020202020204" pitchFamily="34" charset="0"/>
              </a:rPr>
              <a:t>(Section I.) Termination</a:t>
            </a:r>
          </a:p>
          <a:p>
            <a:pPr marL="1966220" lvl="8" indent="-342900">
              <a:buFont typeface="+mj-lt"/>
              <a:buAutoNum type="arabicPeriod"/>
            </a:pPr>
            <a:r>
              <a:rPr lang="en-US" sz="1800">
                <a:latin typeface="Arial" panose="020B0604020202020204" pitchFamily="34" charset="0"/>
                <a:cs typeface="Arial" panose="020B0604020202020204" pitchFamily="34" charset="0"/>
              </a:rPr>
              <a:t>(Section N.) Renewals</a:t>
            </a:r>
          </a:p>
          <a:p>
            <a:pPr marL="1966220" lvl="8" indent="-342900">
              <a:buFont typeface="+mj-lt"/>
              <a:buAutoNum type="arabicPeriod"/>
            </a:pPr>
            <a:r>
              <a:rPr lang="en-US" sz="1800">
                <a:latin typeface="Arial" panose="020B0604020202020204" pitchFamily="34" charset="0"/>
                <a:cs typeface="Arial" panose="020B0604020202020204" pitchFamily="34" charset="0"/>
              </a:rPr>
              <a:t>(Section P.) New Programs</a:t>
            </a:r>
          </a:p>
          <a:p>
            <a:pPr marL="1623320" lvl="8" indent="0">
              <a:buNone/>
            </a:pP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9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20C16-0398-A1F8-9CB6-9B43F220529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C6B41A-A18B-4600-B5D0-498301C583AB}"/>
              </a:ext>
            </a:extLst>
          </p:cNvPr>
          <p:cNvSpPr>
            <a:spLocks noGrp="1"/>
          </p:cNvSpPr>
          <p:nvPr>
            <p:ph type="title"/>
          </p:nvPr>
        </p:nvSpPr>
        <p:spPr>
          <a:xfrm>
            <a:off x="228600" y="228600"/>
            <a:ext cx="8619236" cy="1508760"/>
          </a:xfrm>
        </p:spPr>
        <p:txBody>
          <a:bodyPr>
            <a:normAutofit/>
          </a:bodyPr>
          <a:lstStyle/>
          <a:p>
            <a:pPr marL="571500" indent="-571500">
              <a:buFont typeface="+mj-lt"/>
              <a:buAutoNum type="romanUcPeriod" startAt="4"/>
            </a:pPr>
            <a:r>
              <a:rPr lang="en-US" sz="3600">
                <a:latin typeface="Arial" panose="020B0604020202020204" pitchFamily="34" charset="0"/>
                <a:cs typeface="Arial" panose="020B0604020202020204" pitchFamily="34" charset="0"/>
              </a:rPr>
              <a:t>Contract Agreement</a:t>
            </a:r>
          </a:p>
        </p:txBody>
      </p:sp>
      <p:sp>
        <p:nvSpPr>
          <p:cNvPr id="6" name="Slide Number Placeholder 5">
            <a:extLst>
              <a:ext uri="{FF2B5EF4-FFF2-40B4-BE49-F238E27FC236}">
                <a16:creationId xmlns:a16="http://schemas.microsoft.com/office/drawing/2014/main" id="{F3B41B2B-B347-53AD-92D2-E3D17C6999A8}"/>
              </a:ext>
            </a:extLst>
          </p:cNvPr>
          <p:cNvSpPr>
            <a:spLocks noGrp="1"/>
          </p:cNvSpPr>
          <p:nvPr>
            <p:ph type="sldNum" sz="quarter" idx="12"/>
          </p:nvPr>
        </p:nvSpPr>
        <p:spPr/>
        <p:txBody>
          <a:bodyPr/>
          <a:lstStyle/>
          <a:p>
            <a:fld id="{ADF27C92-F2BD-4ED8-94CF-53444FF271E0}" type="slidenum">
              <a:rPr lang="en-US" smtClean="0"/>
              <a:pPr/>
              <a:t>11</a:t>
            </a:fld>
            <a:endParaRPr lang="en-US"/>
          </a:p>
        </p:txBody>
      </p:sp>
      <p:sp>
        <p:nvSpPr>
          <p:cNvPr id="3" name="Content Placeholder 2">
            <a:extLst>
              <a:ext uri="{FF2B5EF4-FFF2-40B4-BE49-F238E27FC236}">
                <a16:creationId xmlns:a16="http://schemas.microsoft.com/office/drawing/2014/main" id="{DF3046A4-638B-7EB4-C1F2-62B159F8D0AF}"/>
              </a:ext>
            </a:extLst>
          </p:cNvPr>
          <p:cNvSpPr>
            <a:spLocks noGrp="1"/>
          </p:cNvSpPr>
          <p:nvPr>
            <p:ph idx="1"/>
          </p:nvPr>
        </p:nvSpPr>
        <p:spPr>
          <a:xfrm>
            <a:off x="228600" y="1905000"/>
            <a:ext cx="8289037" cy="4572000"/>
          </a:xfrm>
        </p:spPr>
        <p:txBody>
          <a:bodyPr>
            <a:normAutofit/>
          </a:bodyPr>
          <a:lstStyle/>
          <a:p>
            <a:pPr marL="1371600" lvl="4" indent="-457200">
              <a:buFont typeface="+mj-lt"/>
              <a:buAutoNum type="alphaUcPeriod" startAt="3"/>
            </a:pPr>
            <a:r>
              <a:rPr lang="en-US" sz="1800" u="sng">
                <a:latin typeface="Arial" panose="020B0604020202020204" pitchFamily="34" charset="0"/>
                <a:cs typeface="Arial" panose="020B0604020202020204" pitchFamily="34" charset="0"/>
              </a:rPr>
              <a:t>Referenced Documents</a:t>
            </a:r>
          </a:p>
          <a:p>
            <a:pPr marL="1371600" lvl="4" indent="0">
              <a:buNone/>
            </a:pPr>
            <a:r>
              <a:rPr lang="en-US" sz="1800">
                <a:latin typeface="Arial"/>
                <a:cs typeface="Arial"/>
              </a:rPr>
              <a:t>The following documents (if applicable), or the latest revisions thereof, will be incorporated by reference and made part of the subcontract agreement.</a:t>
            </a:r>
          </a:p>
          <a:p>
            <a:pPr marL="1371600" lvl="4" indent="0">
              <a:buNone/>
            </a:pPr>
            <a:endParaRPr lang="en-US" sz="1800">
              <a:latin typeface="Arial" panose="020B0604020202020204" pitchFamily="34" charset="0"/>
              <a:cs typeface="Arial" panose="020B0604020202020204" pitchFamily="34" charset="0"/>
            </a:endParaRPr>
          </a:p>
          <a:p>
            <a:pPr marL="1371600" lvl="4" indent="0">
              <a:buNone/>
            </a:pPr>
            <a:endParaRPr lang="en-US" sz="1800">
              <a:latin typeface="Arial" panose="020B0604020202020204" pitchFamily="34" charset="0"/>
              <a:cs typeface="Arial" panose="020B0604020202020204" pitchFamily="34" charset="0"/>
            </a:endParaRPr>
          </a:p>
          <a:p>
            <a:pPr marL="1371600" lvl="4" indent="0">
              <a:buNone/>
            </a:pPr>
            <a:endParaRPr lang="en-US" sz="1800">
              <a:latin typeface="Arial" panose="020B0604020202020204" pitchFamily="34" charset="0"/>
              <a:cs typeface="Arial" panose="020B0604020202020204" pitchFamily="34" charset="0"/>
            </a:endParaRPr>
          </a:p>
          <a:p>
            <a:pPr marL="1371600" lvl="4" indent="0">
              <a:buNone/>
            </a:pPr>
            <a:endParaRPr lang="en-US" sz="1800">
              <a:latin typeface="Arial" panose="020B0604020202020204" pitchFamily="34" charset="0"/>
              <a:cs typeface="Arial" panose="020B0604020202020204" pitchFamily="34" charset="0"/>
            </a:endParaRPr>
          </a:p>
          <a:p>
            <a:pPr marL="1371600" lvl="4" indent="0">
              <a:buNone/>
            </a:pPr>
            <a:endParaRPr lang="en-US" sz="1800">
              <a:latin typeface="Arial" panose="020B0604020202020204" pitchFamily="34" charset="0"/>
              <a:cs typeface="Arial" panose="020B0604020202020204" pitchFamily="34" charset="0"/>
            </a:endParaRPr>
          </a:p>
          <a:p>
            <a:pPr marL="1371600" lvl="4" indent="0">
              <a:buNone/>
            </a:pPr>
            <a:endParaRPr lang="en-US" sz="1800">
              <a:latin typeface="Arial" panose="020B0604020202020204" pitchFamily="34" charset="0"/>
              <a:cs typeface="Arial" panose="020B0604020202020204" pitchFamily="34" charset="0"/>
            </a:endParaRPr>
          </a:p>
          <a:p>
            <a:pPr marL="1371600" lvl="4" indent="0">
              <a:buNone/>
            </a:pPr>
            <a:endParaRPr lang="en-US" sz="1800">
              <a:latin typeface="Arial" panose="020B0604020202020204" pitchFamily="34" charset="0"/>
              <a:cs typeface="Arial" panose="020B0604020202020204" pitchFamily="34" charset="0"/>
            </a:endParaRPr>
          </a:p>
          <a:p>
            <a:pPr marL="1371600" lvl="4" indent="0">
              <a:buNone/>
            </a:pPr>
            <a:endParaRPr lang="en-US" sz="1800">
              <a:latin typeface="Arial" panose="020B0604020202020204" pitchFamily="34" charset="0"/>
              <a:cs typeface="Arial" panose="020B0604020202020204" pitchFamily="34" charset="0"/>
            </a:endParaRPr>
          </a:p>
          <a:p>
            <a:pPr marL="1371600" lvl="4" indent="0">
              <a:buNone/>
            </a:pPr>
            <a:endParaRPr lang="en-US" sz="1800">
              <a:latin typeface="Arial" panose="020B0604020202020204" pitchFamily="34" charset="0"/>
              <a:cs typeface="Arial" panose="020B0604020202020204" pitchFamily="34" charset="0"/>
            </a:endParaRPr>
          </a:p>
          <a:p>
            <a:pPr marL="1371600" lvl="4" indent="0">
              <a:buNone/>
            </a:pPr>
            <a:endParaRPr lang="en-US" sz="18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0E6273E-1679-F4B2-1759-1008FFED3E93}"/>
              </a:ext>
            </a:extLst>
          </p:cNvPr>
          <p:cNvPicPr>
            <a:picLocks noChangeAspect="1"/>
          </p:cNvPicPr>
          <p:nvPr/>
        </p:nvPicPr>
        <p:blipFill>
          <a:blip r:embed="rId3"/>
          <a:stretch>
            <a:fillRect/>
          </a:stretch>
        </p:blipFill>
        <p:spPr>
          <a:xfrm>
            <a:off x="1854331" y="3179137"/>
            <a:ext cx="4996174" cy="3579185"/>
          </a:xfrm>
          <a:prstGeom prst="rect">
            <a:avLst/>
          </a:prstGeom>
        </p:spPr>
      </p:pic>
    </p:spTree>
    <p:extLst>
      <p:ext uri="{BB962C8B-B14F-4D97-AF65-F5344CB8AC3E}">
        <p14:creationId xmlns:p14="http://schemas.microsoft.com/office/powerpoint/2010/main" val="297152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BB3A-2A22-264E-0E9A-D427FDBF98A3}"/>
              </a:ext>
            </a:extLst>
          </p:cNvPr>
          <p:cNvSpPr>
            <a:spLocks noGrp="1"/>
          </p:cNvSpPr>
          <p:nvPr>
            <p:ph type="title"/>
          </p:nvPr>
        </p:nvSpPr>
        <p:spPr/>
        <p:txBody>
          <a:bodyPr>
            <a:normAutofit/>
          </a:bodyPr>
          <a:lstStyle/>
          <a:p>
            <a:pPr marL="857250" indent="-857250">
              <a:buFont typeface="+mj-lt"/>
              <a:buAutoNum type="romanUcPeriod" startAt="4"/>
            </a:pPr>
            <a:r>
              <a:rPr lang="en-US" sz="3600">
                <a:latin typeface="Arial" panose="020B0604020202020204" pitchFamily="34" charset="0"/>
                <a:cs typeface="Arial" panose="020B0604020202020204" pitchFamily="34" charset="0"/>
              </a:rPr>
              <a:t>Contract Agreement</a:t>
            </a:r>
          </a:p>
        </p:txBody>
      </p:sp>
      <p:sp>
        <p:nvSpPr>
          <p:cNvPr id="3" name="Content Placeholder 2">
            <a:extLst>
              <a:ext uri="{FF2B5EF4-FFF2-40B4-BE49-F238E27FC236}">
                <a16:creationId xmlns:a16="http://schemas.microsoft.com/office/drawing/2014/main" id="{46B6AB7A-4EA3-7F83-48F1-6DC3E708EAB8}"/>
              </a:ext>
            </a:extLst>
          </p:cNvPr>
          <p:cNvSpPr>
            <a:spLocks noGrp="1"/>
          </p:cNvSpPr>
          <p:nvPr>
            <p:ph idx="1"/>
          </p:nvPr>
        </p:nvSpPr>
        <p:spPr>
          <a:xfrm>
            <a:off x="990599" y="2011680"/>
            <a:ext cx="7466819" cy="4206240"/>
          </a:xfrm>
        </p:spPr>
        <p:txBody>
          <a:bodyPr>
            <a:normAutofit lnSpcReduction="10000"/>
          </a:bodyPr>
          <a:lstStyle/>
          <a:p>
            <a:pPr marL="342900" indent="-342900">
              <a:buFont typeface="+mj-lt"/>
              <a:buAutoNum type="alphaUcPeriod" startAt="4"/>
            </a:pPr>
            <a:r>
              <a:rPr lang="en-US" sz="1800" u="sng">
                <a:latin typeface="Arial" panose="020B0604020202020204" pitchFamily="34" charset="0"/>
                <a:cs typeface="Arial" panose="020B0604020202020204" pitchFamily="34" charset="0"/>
              </a:rPr>
              <a:t>Contract Obligations</a:t>
            </a:r>
          </a:p>
          <a:p>
            <a:pPr marL="340995" indent="0">
              <a:buNone/>
            </a:pPr>
            <a:r>
              <a:rPr lang="en-US" sz="1800">
                <a:latin typeface="Arial"/>
                <a:cs typeface="Arial"/>
              </a:rPr>
              <a:t>The following includes important contract obligations under subcontract agreement:  </a:t>
            </a:r>
            <a:endParaRPr lang="en-US" sz="1800">
              <a:latin typeface="Arial" panose="020B0604020202020204" pitchFamily="34" charset="0"/>
              <a:cs typeface="Arial" panose="020B0604020202020204" pitchFamily="34" charset="0"/>
            </a:endParaRPr>
          </a:p>
          <a:p>
            <a:pPr marL="340995" indent="0">
              <a:buNone/>
            </a:pPr>
            <a:r>
              <a:rPr lang="en-US" sz="1800">
                <a:latin typeface="Arial" panose="020B0604020202020204" pitchFamily="34" charset="0"/>
                <a:cs typeface="Arial" panose="020B0604020202020204" pitchFamily="34" charset="0"/>
              </a:rPr>
              <a:t> </a:t>
            </a:r>
          </a:p>
          <a:p>
            <a:pPr marL="1085850" lvl="3" indent="-400050">
              <a:buFont typeface="+mj-lt"/>
              <a:buAutoNum type="arabicPeriod"/>
            </a:pPr>
            <a:r>
              <a:rPr lang="en-US" sz="1800">
                <a:latin typeface="Arial"/>
                <a:cs typeface="Arial"/>
              </a:rPr>
              <a:t>A(2)(a) - Subcontractors must comply with any and all provisions applicable to Subcontractor as set out in the Master Contract and Exhibits as subsequently modified by amendments, which are incorporated into the subcontract.</a:t>
            </a:r>
          </a:p>
          <a:p>
            <a:pPr marL="685800" lvl="3" indent="0">
              <a:buNone/>
            </a:pPr>
            <a:endParaRPr lang="en-US" sz="1800">
              <a:latin typeface="Arial" panose="020B0604020202020204" pitchFamily="34" charset="0"/>
              <a:cs typeface="Arial" panose="020B0604020202020204" pitchFamily="34" charset="0"/>
            </a:endParaRPr>
          </a:p>
          <a:p>
            <a:pPr marL="1085850" lvl="3" indent="-400050" algn="just">
              <a:buFont typeface="+mj-lt"/>
              <a:buAutoNum type="arabicPeriod" startAt="2"/>
            </a:pPr>
            <a:r>
              <a:rPr lang="en-US" sz="1800">
                <a:latin typeface="Arial" panose="020B0604020202020204" pitchFamily="34" charset="0"/>
                <a:cs typeface="Arial" panose="020B0604020202020204" pitchFamily="34" charset="0"/>
              </a:rPr>
              <a:t>A(2)(g) - Subcontractor shall provide deliverables, including reports and data as specified in the included Attachments and Exhibits, in accordance with the stated standard terms and conditions of the contract.  The failure to comply is considered a breach of contract as specified in the Master Contract and could result in denial of payment until acceptable deliverables are received. </a:t>
            </a:r>
          </a:p>
        </p:txBody>
      </p:sp>
      <p:sp>
        <p:nvSpPr>
          <p:cNvPr id="4" name="Slide Number Placeholder 3">
            <a:extLst>
              <a:ext uri="{FF2B5EF4-FFF2-40B4-BE49-F238E27FC236}">
                <a16:creationId xmlns:a16="http://schemas.microsoft.com/office/drawing/2014/main" id="{715EDE7D-385F-FD79-FDA4-B04192F95CDF}"/>
              </a:ext>
            </a:extLst>
          </p:cNvPr>
          <p:cNvSpPr>
            <a:spLocks noGrp="1"/>
          </p:cNvSpPr>
          <p:nvPr>
            <p:ph type="sldNum" sz="quarter" idx="12"/>
          </p:nvPr>
        </p:nvSpPr>
        <p:spPr/>
        <p:txBody>
          <a:bodyPr/>
          <a:lstStyle/>
          <a:p>
            <a:fld id="{ADF27C92-F2BD-4ED8-94CF-53444FF271E0}" type="slidenum">
              <a:rPr lang="en-US" smtClean="0">
                <a:cs typeface="Arial" panose="020B0604020202020204" pitchFamily="34" charset="0"/>
              </a:rPr>
              <a:t>12</a:t>
            </a:fld>
            <a:endParaRPr lang="en-US">
              <a:cs typeface="Arial" panose="020B0604020202020204" pitchFamily="34" charset="0"/>
            </a:endParaRPr>
          </a:p>
        </p:txBody>
      </p:sp>
    </p:spTree>
    <p:extLst>
      <p:ext uri="{BB962C8B-B14F-4D97-AF65-F5344CB8AC3E}">
        <p14:creationId xmlns:p14="http://schemas.microsoft.com/office/powerpoint/2010/main" val="222938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85823-0DF2-40A5-EF47-A5FB39382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6D3C7-CB0D-39F0-04C1-9ED8375CDFD2}"/>
              </a:ext>
            </a:extLst>
          </p:cNvPr>
          <p:cNvSpPr>
            <a:spLocks noGrp="1"/>
          </p:cNvSpPr>
          <p:nvPr>
            <p:ph type="title"/>
          </p:nvPr>
        </p:nvSpPr>
        <p:spPr>
          <a:xfrm>
            <a:off x="0" y="2208879"/>
            <a:ext cx="9067800" cy="1676400"/>
          </a:xfrm>
        </p:spPr>
        <p:txBody>
          <a:bodyPr/>
          <a:lstStyle/>
          <a:p>
            <a:r>
              <a:rPr lang="en-US" sz="3600">
                <a:latin typeface="Arial" panose="020B0604020202020204" pitchFamily="34" charset="0"/>
                <a:cs typeface="Arial" panose="020B0604020202020204" pitchFamily="34" charset="0"/>
              </a:rPr>
              <a:t>Required Reports</a:t>
            </a:r>
          </a:p>
        </p:txBody>
      </p:sp>
      <p:sp>
        <p:nvSpPr>
          <p:cNvPr id="3" name="Slide Number Placeholder 2">
            <a:extLst>
              <a:ext uri="{FF2B5EF4-FFF2-40B4-BE49-F238E27FC236}">
                <a16:creationId xmlns:a16="http://schemas.microsoft.com/office/drawing/2014/main" id="{1B724E35-CD0C-E03B-F3D6-3C1406A8CF0F}"/>
              </a:ext>
            </a:extLst>
          </p:cNvPr>
          <p:cNvSpPr>
            <a:spLocks noGrp="1"/>
          </p:cNvSpPr>
          <p:nvPr>
            <p:ph type="sldNum" sz="quarter" idx="12"/>
          </p:nvPr>
        </p:nvSpPr>
        <p:spPr/>
        <p:txBody>
          <a:bodyPr/>
          <a:lstStyle/>
          <a:p>
            <a:fld id="{ADF27C92-F2BD-4ED8-94CF-53444FF271E0}" type="slidenum">
              <a:rPr lang="en-US" smtClean="0"/>
              <a:t>13</a:t>
            </a:fld>
            <a:endParaRPr lang="en-US"/>
          </a:p>
        </p:txBody>
      </p:sp>
      <p:pic>
        <p:nvPicPr>
          <p:cNvPr id="6146" name="Picture 2" descr="Management Reports - Sun City, Arizona - The Original Fun City!">
            <a:extLst>
              <a:ext uri="{FF2B5EF4-FFF2-40B4-BE49-F238E27FC236}">
                <a16:creationId xmlns:a16="http://schemas.microsoft.com/office/drawing/2014/main" id="{29CD6299-42B9-E1AB-D6BE-3559879913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267200"/>
            <a:ext cx="2514600" cy="231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10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E9705-EBFC-6E8C-B81F-F48BF369CA6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5287111-D49B-D887-4197-AD8DD71C78F1}"/>
              </a:ext>
            </a:extLst>
          </p:cNvPr>
          <p:cNvSpPr>
            <a:spLocks noGrp="1"/>
          </p:cNvSpPr>
          <p:nvPr>
            <p:ph type="title"/>
          </p:nvPr>
        </p:nvSpPr>
        <p:spPr>
          <a:xfrm>
            <a:off x="228600" y="228600"/>
            <a:ext cx="8619236" cy="1508760"/>
          </a:xfrm>
        </p:spPr>
        <p:txBody>
          <a:bodyPr>
            <a:normAutofit/>
          </a:bodyPr>
          <a:lstStyle/>
          <a:p>
            <a:pPr marL="857250" indent="-857250">
              <a:buFont typeface="+mj-lt"/>
              <a:buAutoNum type="romanUcPeriod" startAt="6"/>
            </a:pPr>
            <a:r>
              <a:rPr lang="en-US" sz="3600">
                <a:latin typeface="Arial" panose="020B0604020202020204" pitchFamily="34" charset="0"/>
                <a:cs typeface="Arial" panose="020B0604020202020204" pitchFamily="34" charset="0"/>
              </a:rPr>
              <a:t>Required reports</a:t>
            </a:r>
          </a:p>
        </p:txBody>
      </p:sp>
      <p:sp>
        <p:nvSpPr>
          <p:cNvPr id="6" name="Slide Number Placeholder 5">
            <a:extLst>
              <a:ext uri="{FF2B5EF4-FFF2-40B4-BE49-F238E27FC236}">
                <a16:creationId xmlns:a16="http://schemas.microsoft.com/office/drawing/2014/main" id="{6A74CD59-3F5B-1FA7-7313-E9D37219B2D8}"/>
              </a:ext>
            </a:extLst>
          </p:cNvPr>
          <p:cNvSpPr>
            <a:spLocks noGrp="1"/>
          </p:cNvSpPr>
          <p:nvPr>
            <p:ph type="sldNum" sz="quarter" idx="12"/>
          </p:nvPr>
        </p:nvSpPr>
        <p:spPr/>
        <p:txBody>
          <a:bodyPr/>
          <a:lstStyle/>
          <a:p>
            <a:fld id="{ADF27C92-F2BD-4ED8-94CF-53444FF271E0}" type="slidenum">
              <a:rPr lang="en-US" smtClean="0"/>
              <a:pPr/>
              <a:t>14</a:t>
            </a:fld>
            <a:endParaRPr lang="en-US"/>
          </a:p>
        </p:txBody>
      </p:sp>
      <p:sp>
        <p:nvSpPr>
          <p:cNvPr id="3" name="Content Placeholder 2">
            <a:extLst>
              <a:ext uri="{FF2B5EF4-FFF2-40B4-BE49-F238E27FC236}">
                <a16:creationId xmlns:a16="http://schemas.microsoft.com/office/drawing/2014/main" id="{1EDD763C-154C-895A-E92B-999BA0EF62F6}"/>
              </a:ext>
            </a:extLst>
          </p:cNvPr>
          <p:cNvSpPr>
            <a:spLocks noGrp="1"/>
          </p:cNvSpPr>
          <p:nvPr>
            <p:ph idx="1"/>
          </p:nvPr>
        </p:nvSpPr>
        <p:spPr>
          <a:xfrm>
            <a:off x="228600" y="1904999"/>
            <a:ext cx="8619236" cy="4517855"/>
          </a:xfrm>
        </p:spPr>
        <p:txBody>
          <a:bodyPr>
            <a:normAutofit/>
          </a:bodyPr>
          <a:lstStyle/>
          <a:p>
            <a:pPr marL="225425" indent="0">
              <a:lnSpc>
                <a:spcPct val="110000"/>
              </a:lnSpc>
              <a:spcBef>
                <a:spcPts val="0"/>
              </a:spcBef>
              <a:spcAft>
                <a:spcPts val="0"/>
              </a:spcAft>
              <a:buNone/>
            </a:pPr>
            <a:r>
              <a:rPr lang="en-US" sz="1800">
                <a:latin typeface="Arial" panose="020B0604020202020204" pitchFamily="34" charset="0"/>
                <a:cs typeface="Arial" panose="020B0604020202020204" pitchFamily="34" charset="0"/>
              </a:rPr>
              <a:t>The purpose of this section is to become familiar with the required report which are incorporated by reference and found in Exhibit B of the Provider Subcontract document package. </a:t>
            </a:r>
            <a:r>
              <a:rPr lang="en-US" sz="1800">
                <a:latin typeface="Arial"/>
                <a:cs typeface="Arial"/>
              </a:rPr>
              <a:t>The review of this section will include the following: </a:t>
            </a:r>
          </a:p>
          <a:p>
            <a:pPr marL="225425" indent="0">
              <a:lnSpc>
                <a:spcPct val="110000"/>
              </a:lnSpc>
              <a:spcBef>
                <a:spcPts val="0"/>
              </a:spcBef>
              <a:spcAft>
                <a:spcPts val="0"/>
              </a:spcAft>
              <a:buNone/>
            </a:pPr>
            <a:endParaRPr lang="en-US" sz="1800">
              <a:latin typeface="Arial" panose="020B0604020202020204" pitchFamily="34" charset="0"/>
              <a:cs typeface="Arial" panose="020B0604020202020204" pitchFamily="34" charset="0"/>
            </a:endParaRPr>
          </a:p>
          <a:p>
            <a:pPr marL="1371600" lvl="4" indent="-457200">
              <a:buFont typeface="+mj-lt"/>
              <a:buAutoNum type="alphaUcPeriod"/>
            </a:pPr>
            <a:r>
              <a:rPr lang="en-US" sz="1800">
                <a:latin typeface="Arial" panose="020B0604020202020204" pitchFamily="34" charset="0"/>
                <a:cs typeface="Arial" panose="020B0604020202020204" pitchFamily="34" charset="0"/>
              </a:rPr>
              <a:t>Required Reports</a:t>
            </a:r>
          </a:p>
          <a:p>
            <a:pPr marL="1371600" lvl="4" indent="-457200">
              <a:buFont typeface="+mj-lt"/>
              <a:buAutoNum type="alphaUcPeriod"/>
            </a:pPr>
            <a:r>
              <a:rPr lang="en-US" sz="1800">
                <a:latin typeface="Arial" panose="020B0604020202020204" pitchFamily="34" charset="0"/>
                <a:cs typeface="Arial" panose="020B0604020202020204" pitchFamily="34" charset="0"/>
              </a:rPr>
              <a:t>Required Report Examples</a:t>
            </a:r>
          </a:p>
          <a:p>
            <a:pPr marL="1371600" lvl="4" indent="-457200">
              <a:buFont typeface="+mj-lt"/>
              <a:buAutoNum type="alphaUcPeriod"/>
            </a:pPr>
            <a:r>
              <a:rPr lang="en-US" sz="1800">
                <a:latin typeface="Arial" panose="020B0604020202020204" pitchFamily="34" charset="0"/>
                <a:cs typeface="Arial" panose="020B0604020202020204" pitchFamily="34" charset="0"/>
              </a:rPr>
              <a:t>Report Tracking System (RTS)</a:t>
            </a:r>
          </a:p>
          <a:p>
            <a:pPr marL="1371600" lvl="4" indent="-457200">
              <a:buFont typeface="+mj-lt"/>
              <a:buAutoNum type="alphaUcPeriod"/>
            </a:pPr>
            <a:r>
              <a:rPr lang="en-US" sz="1800">
                <a:latin typeface="Arial" panose="020B0604020202020204" pitchFamily="34" charset="0"/>
                <a:cs typeface="Arial" panose="020B0604020202020204" pitchFamily="34" charset="0"/>
              </a:rPr>
              <a:t>Exhibit B Cross Walk</a:t>
            </a:r>
          </a:p>
          <a:p>
            <a:pPr marL="914400" lvl="2" indent="-457200">
              <a:buFont typeface="+mj-lt"/>
              <a:buAutoNum type="alphaUcPeriod"/>
            </a:pPr>
            <a:endParaRPr lang="en-US">
              <a:latin typeface="Arial" panose="020B0604020202020204" pitchFamily="34" charset="0"/>
              <a:cs typeface="Arial" panose="020B0604020202020204" pitchFamily="34" charset="0"/>
            </a:endParaRPr>
          </a:p>
          <a:p>
            <a:pPr marL="225425" indent="0">
              <a:lnSpc>
                <a:spcPct val="110000"/>
              </a:lnSpc>
              <a:spcBef>
                <a:spcPts val="0"/>
              </a:spcBef>
              <a:spcAft>
                <a:spcPts val="0"/>
              </a:spcAft>
              <a:buNone/>
            </a:pP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15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499" y="297985"/>
            <a:ext cx="8228819" cy="1508760"/>
          </a:xfrm>
        </p:spPr>
        <p:txBody>
          <a:bodyPr vert="horz" lIns="91440" tIns="45720" rIns="91440" bIns="45720" rtlCol="0" anchor="ctr">
            <a:normAutofit/>
          </a:bodyPr>
          <a:lstStyle/>
          <a:p>
            <a:pPr marL="571500" indent="-571500">
              <a:buFont typeface="+mj-lt"/>
              <a:buAutoNum type="romanUcPeriod" startAt="5"/>
            </a:pPr>
            <a:r>
              <a:rPr lang="en-US" sz="3600">
                <a:latin typeface="Arial" panose="020B0604020202020204" pitchFamily="34" charset="0"/>
                <a:cs typeface="Arial" panose="020B0604020202020204" pitchFamily="34" charset="0"/>
              </a:rPr>
              <a:t>Required reports</a:t>
            </a:r>
            <a:r>
              <a:rPr lang="en-US" sz="44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ADF27C92-F2BD-4ED8-94CF-53444FF271E0}" type="slidenum">
              <a:rPr lang="en-US" smtClean="0"/>
              <a:pPr/>
              <a:t>15</a:t>
            </a:fld>
            <a:endParaRPr lang="en-US"/>
          </a:p>
        </p:txBody>
      </p:sp>
      <p:sp>
        <p:nvSpPr>
          <p:cNvPr id="4" name="Content Placeholder 3">
            <a:extLst>
              <a:ext uri="{FF2B5EF4-FFF2-40B4-BE49-F238E27FC236}">
                <a16:creationId xmlns:a16="http://schemas.microsoft.com/office/drawing/2014/main" id="{3989A03A-A63C-4826-AD82-099C9C1C5877}"/>
              </a:ext>
            </a:extLst>
          </p:cNvPr>
          <p:cNvSpPr>
            <a:spLocks noGrp="1"/>
          </p:cNvSpPr>
          <p:nvPr>
            <p:ph idx="1"/>
          </p:nvPr>
        </p:nvSpPr>
        <p:spPr>
          <a:xfrm>
            <a:off x="114299" y="1905000"/>
            <a:ext cx="8305019" cy="4206240"/>
          </a:xfrm>
        </p:spPr>
        <p:txBody>
          <a:bodyPr vert="horz" lIns="91440" tIns="45720" rIns="91440" bIns="45720" rtlCol="0" anchor="ctr">
            <a:normAutofit/>
          </a:bodyPr>
          <a:lstStyle/>
          <a:p>
            <a:pPr marL="739775" indent="-514350">
              <a:lnSpc>
                <a:spcPct val="110000"/>
              </a:lnSpc>
              <a:spcBef>
                <a:spcPts val="0"/>
              </a:spcBef>
              <a:spcAft>
                <a:spcPts val="0"/>
              </a:spcAft>
              <a:buFont typeface="+mj-lt"/>
              <a:buAutoNum type="alphaUcPeriod"/>
            </a:pPr>
            <a:r>
              <a:rPr lang="en-US" sz="1800" u="sng">
                <a:latin typeface="Arial" panose="020B0604020202020204" pitchFamily="34" charset="0"/>
                <a:cs typeface="Arial" panose="020B0604020202020204" pitchFamily="34" charset="0"/>
              </a:rPr>
              <a:t>Required Reports:</a:t>
            </a:r>
          </a:p>
          <a:p>
            <a:pPr marL="742950" indent="0">
              <a:lnSpc>
                <a:spcPct val="110000"/>
              </a:lnSpc>
              <a:spcBef>
                <a:spcPts val="0"/>
              </a:spcBef>
              <a:spcAft>
                <a:spcPts val="0"/>
              </a:spcAft>
              <a:buNone/>
            </a:pPr>
            <a:r>
              <a:rPr lang="en-US" sz="1800">
                <a:latin typeface="Arial" panose="020B0604020202020204" pitchFamily="34" charset="0"/>
                <a:cs typeface="Arial" panose="020B0604020202020204" pitchFamily="34" charset="0"/>
              </a:rPr>
              <a:t>All network provider subcontracts include Exhibit B: Required Reports, which illustrates important information such as Report Name, Due Dates, Applicability, and Frequency. The six frequencies of Required Reports are listed below:</a:t>
            </a:r>
          </a:p>
          <a:p>
            <a:pPr marL="568325" indent="-342900">
              <a:lnSpc>
                <a:spcPct val="110000"/>
              </a:lnSpc>
              <a:spcBef>
                <a:spcPts val="0"/>
              </a:spcBef>
              <a:spcAft>
                <a:spcPts val="0"/>
              </a:spcAft>
            </a:pPr>
            <a:endParaRPr lang="en-US" sz="1800">
              <a:latin typeface="Arial" panose="020B0604020202020204" pitchFamily="34" charset="0"/>
              <a:cs typeface="Arial" panose="020B0604020202020204" pitchFamily="34" charset="0"/>
            </a:endParaRPr>
          </a:p>
          <a:p>
            <a:pPr marL="2305945" lvl="8" indent="-457200">
              <a:lnSpc>
                <a:spcPct val="110000"/>
              </a:lnSpc>
              <a:spcBef>
                <a:spcPts val="0"/>
              </a:spcBef>
              <a:spcAft>
                <a:spcPts val="0"/>
              </a:spcAft>
            </a:pPr>
            <a:r>
              <a:rPr lang="en-US" sz="1800">
                <a:latin typeface="Arial" panose="020B0604020202020204" pitchFamily="34" charset="0"/>
                <a:cs typeface="Arial" panose="020B0604020202020204" pitchFamily="34" charset="0"/>
              </a:rPr>
              <a:t>Upon Contract Execution </a:t>
            </a:r>
          </a:p>
          <a:p>
            <a:pPr marL="2305945" lvl="8" indent="-457200">
              <a:lnSpc>
                <a:spcPct val="110000"/>
              </a:lnSpc>
              <a:spcBef>
                <a:spcPts val="0"/>
              </a:spcBef>
              <a:spcAft>
                <a:spcPts val="0"/>
              </a:spcAft>
            </a:pPr>
            <a:r>
              <a:rPr lang="en-US" sz="1800">
                <a:latin typeface="Arial" panose="020B0604020202020204" pitchFamily="34" charset="0"/>
                <a:cs typeface="Arial" panose="020B0604020202020204" pitchFamily="34" charset="0"/>
              </a:rPr>
              <a:t>Annual</a:t>
            </a:r>
          </a:p>
          <a:p>
            <a:pPr marL="2305945" lvl="8" indent="-457200">
              <a:lnSpc>
                <a:spcPct val="110000"/>
              </a:lnSpc>
              <a:spcBef>
                <a:spcPts val="0"/>
              </a:spcBef>
              <a:spcAft>
                <a:spcPts val="0"/>
              </a:spcAft>
            </a:pPr>
            <a:r>
              <a:rPr lang="en-US" sz="1800">
                <a:latin typeface="Arial" panose="020B0604020202020204" pitchFamily="34" charset="0"/>
                <a:cs typeface="Arial" panose="020B0604020202020204" pitchFamily="34" charset="0"/>
              </a:rPr>
              <a:t>Semi-Annual</a:t>
            </a:r>
          </a:p>
          <a:p>
            <a:pPr marL="2305945" lvl="8" indent="-457200">
              <a:lnSpc>
                <a:spcPct val="110000"/>
              </a:lnSpc>
              <a:spcBef>
                <a:spcPts val="0"/>
              </a:spcBef>
              <a:spcAft>
                <a:spcPts val="0"/>
              </a:spcAft>
            </a:pPr>
            <a:r>
              <a:rPr lang="en-US" sz="1800">
                <a:latin typeface="Arial" panose="020B0604020202020204" pitchFamily="34" charset="0"/>
                <a:cs typeface="Arial" panose="020B0604020202020204" pitchFamily="34" charset="0"/>
              </a:rPr>
              <a:t>Quarterly</a:t>
            </a:r>
          </a:p>
          <a:p>
            <a:pPr marL="2305945" lvl="8" indent="-457200">
              <a:lnSpc>
                <a:spcPct val="110000"/>
              </a:lnSpc>
              <a:spcBef>
                <a:spcPts val="0"/>
              </a:spcBef>
              <a:spcAft>
                <a:spcPts val="0"/>
              </a:spcAft>
            </a:pPr>
            <a:r>
              <a:rPr lang="en-US" sz="1800">
                <a:latin typeface="Arial" panose="020B0604020202020204" pitchFamily="34" charset="0"/>
                <a:cs typeface="Arial" panose="020B0604020202020204" pitchFamily="34" charset="0"/>
              </a:rPr>
              <a:t>Monthly</a:t>
            </a:r>
          </a:p>
          <a:p>
            <a:pPr marL="2305945" lvl="8" indent="-457200">
              <a:lnSpc>
                <a:spcPct val="110000"/>
              </a:lnSpc>
              <a:spcBef>
                <a:spcPts val="0"/>
              </a:spcBef>
              <a:spcAft>
                <a:spcPts val="0"/>
              </a:spcAft>
            </a:pPr>
            <a:r>
              <a:rPr lang="en-US" sz="1800">
                <a:latin typeface="Arial" panose="020B0604020202020204" pitchFamily="34" charset="0"/>
                <a:cs typeface="Arial" panose="020B0604020202020204" pitchFamily="34" charset="0"/>
              </a:rPr>
              <a:t>Ad-Hoc</a:t>
            </a:r>
          </a:p>
          <a:p>
            <a:pPr marL="2191645" lvl="8" indent="-342900">
              <a:lnSpc>
                <a:spcPct val="110000"/>
              </a:lnSpc>
              <a:spcBef>
                <a:spcPts val="0"/>
              </a:spcBef>
              <a:spcAft>
                <a:spcPts val="0"/>
              </a:spcAft>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31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BB3A-2A22-264E-0E9A-D427FDBF98A3}"/>
              </a:ext>
            </a:extLst>
          </p:cNvPr>
          <p:cNvSpPr>
            <a:spLocks noGrp="1"/>
          </p:cNvSpPr>
          <p:nvPr>
            <p:ph type="title"/>
          </p:nvPr>
        </p:nvSpPr>
        <p:spPr>
          <a:xfrm>
            <a:off x="334037" y="369584"/>
            <a:ext cx="7772400" cy="1508760"/>
          </a:xfrm>
        </p:spPr>
        <p:txBody>
          <a:bodyPr>
            <a:normAutofit/>
          </a:bodyPr>
          <a:lstStyle/>
          <a:p>
            <a:pPr marL="857250" indent="-857250">
              <a:buFont typeface="+mj-lt"/>
              <a:buAutoNum type="romanUcPeriod" startAt="5"/>
            </a:pPr>
            <a:r>
              <a:rPr lang="en-US" sz="4000">
                <a:latin typeface="Arial" panose="020B0604020202020204" pitchFamily="34" charset="0"/>
                <a:cs typeface="Arial" panose="020B0604020202020204" pitchFamily="34" charset="0"/>
              </a:rPr>
              <a:t>Required reports</a:t>
            </a:r>
            <a:r>
              <a:rPr lang="en-US" sz="4800">
                <a:latin typeface="Arial" panose="020B0604020202020204" pitchFamily="34" charset="0"/>
                <a:cs typeface="Arial" panose="020B0604020202020204" pitchFamily="34" charset="0"/>
              </a:rPr>
              <a:t> </a:t>
            </a:r>
            <a:endParaRPr lang="en-US">
              <a:cs typeface="Arial" panose="020B0604020202020204" pitchFamily="34" charset="0"/>
            </a:endParaRPr>
          </a:p>
        </p:txBody>
      </p:sp>
      <p:sp>
        <p:nvSpPr>
          <p:cNvPr id="3" name="Content Placeholder 2">
            <a:extLst>
              <a:ext uri="{FF2B5EF4-FFF2-40B4-BE49-F238E27FC236}">
                <a16:creationId xmlns:a16="http://schemas.microsoft.com/office/drawing/2014/main" id="{46B6AB7A-4EA3-7F83-48F1-6DC3E708EAB8}"/>
              </a:ext>
            </a:extLst>
          </p:cNvPr>
          <p:cNvSpPr>
            <a:spLocks noGrp="1"/>
          </p:cNvSpPr>
          <p:nvPr>
            <p:ph idx="1"/>
          </p:nvPr>
        </p:nvSpPr>
        <p:spPr>
          <a:xfrm>
            <a:off x="3979364" y="2339550"/>
            <a:ext cx="4859835" cy="3840480"/>
          </a:xfrm>
        </p:spPr>
        <p:txBody>
          <a:bodyPr>
            <a:normAutofit/>
          </a:bodyPr>
          <a:lstStyle/>
          <a:p>
            <a:pPr marL="400050" indent="-400050">
              <a:spcBef>
                <a:spcPts val="0"/>
              </a:spcBef>
              <a:spcAft>
                <a:spcPts val="0"/>
              </a:spcAft>
              <a:buFont typeface="+mj-lt"/>
              <a:buAutoNum type="alphaUcPeriod"/>
            </a:pPr>
            <a:r>
              <a:rPr lang="en-US" sz="1800" u="sng">
                <a:latin typeface="Arial" panose="020B0604020202020204" pitchFamily="34" charset="0"/>
                <a:cs typeface="Arial" panose="020B0604020202020204" pitchFamily="34" charset="0"/>
              </a:rPr>
              <a:t>Required Reports (Continued):</a:t>
            </a:r>
          </a:p>
          <a:p>
            <a:pPr marL="0" indent="0">
              <a:spcBef>
                <a:spcPts val="0"/>
              </a:spcBef>
              <a:spcAft>
                <a:spcPts val="0"/>
              </a:spcAft>
              <a:buNone/>
            </a:pPr>
            <a:endParaRPr lang="en-US" sz="1800" u="sng">
              <a:latin typeface="Arial" panose="020B0604020202020204" pitchFamily="34" charset="0"/>
              <a:cs typeface="Arial" panose="020B0604020202020204" pitchFamily="34" charset="0"/>
            </a:endParaRPr>
          </a:p>
          <a:p>
            <a:pPr marL="857250" lvl="2" indent="-400050">
              <a:spcBef>
                <a:spcPts val="0"/>
              </a:spcBef>
              <a:spcAft>
                <a:spcPts val="0"/>
              </a:spcAft>
              <a:buFont typeface="+mj-lt"/>
              <a:buAutoNum type="arabicPeriod"/>
            </a:pPr>
            <a:r>
              <a:rPr lang="en-US">
                <a:latin typeface="Arial" panose="020B0604020202020204" pitchFamily="34" charset="0"/>
                <a:cs typeface="Arial" panose="020B0604020202020204" pitchFamily="34" charset="0"/>
              </a:rPr>
              <a:t>There are 70+ reports listed in Exhibit B. Therefore, it is recommended that you reach out to your CFC Contract Manager if you have questions about which ones are applicable to you.</a:t>
            </a:r>
          </a:p>
          <a:p>
            <a:pPr marL="857250" lvl="2" indent="-400050">
              <a:spcBef>
                <a:spcPts val="0"/>
              </a:spcBef>
              <a:spcAft>
                <a:spcPts val="0"/>
              </a:spcAft>
              <a:buFont typeface="+mj-lt"/>
              <a:buAutoNum type="arabicPeriod"/>
            </a:pPr>
            <a:endParaRPr lang="en-US">
              <a:latin typeface="Arial" panose="020B0604020202020204" pitchFamily="34" charset="0"/>
              <a:cs typeface="Arial" panose="020B0604020202020204" pitchFamily="34" charset="0"/>
            </a:endParaRPr>
          </a:p>
          <a:p>
            <a:pPr marL="857250" lvl="2" indent="-400050">
              <a:spcBef>
                <a:spcPts val="0"/>
              </a:spcBef>
              <a:spcAft>
                <a:spcPts val="0"/>
              </a:spcAft>
              <a:buFont typeface="+mj-lt"/>
              <a:buAutoNum type="arabicPeriod"/>
            </a:pPr>
            <a:r>
              <a:rPr lang="en-US">
                <a:latin typeface="Arial" panose="020B0604020202020204" pitchFamily="34" charset="0"/>
                <a:cs typeface="Arial" panose="020B0604020202020204" pitchFamily="34" charset="0"/>
              </a:rPr>
              <a:t>General reminders of required reports from Exhibit B are sent out as a courtesy by the CFC contract management department.</a:t>
            </a:r>
          </a:p>
          <a:p>
            <a:pPr lvl="1">
              <a:spcBef>
                <a:spcPts val="0"/>
              </a:spcBef>
              <a:spcAft>
                <a:spcPts val="0"/>
              </a:spcAft>
            </a:pPr>
            <a:endParaRPr lang="en-US" sz="1800">
              <a:cs typeface="Arial" panose="020B0604020202020204" pitchFamily="34" charset="0"/>
            </a:endParaRPr>
          </a:p>
        </p:txBody>
      </p:sp>
      <p:sp>
        <p:nvSpPr>
          <p:cNvPr id="4" name="Text Placeholder 3">
            <a:extLst>
              <a:ext uri="{FF2B5EF4-FFF2-40B4-BE49-F238E27FC236}">
                <a16:creationId xmlns:a16="http://schemas.microsoft.com/office/drawing/2014/main" id="{C8CDC8F6-3A9D-0FC3-FA22-2DE3CBF1A151}"/>
              </a:ext>
            </a:extLst>
          </p:cNvPr>
          <p:cNvSpPr>
            <a:spLocks noGrp="1"/>
          </p:cNvSpPr>
          <p:nvPr>
            <p:ph type="body" sz="half" idx="2"/>
          </p:nvPr>
        </p:nvSpPr>
        <p:spPr/>
        <p:txBody>
          <a:bodyPr/>
          <a:lstStyle/>
          <a:p>
            <a:endParaRPr lang="en-US">
              <a:cs typeface="Arial" panose="020B0604020202020204" pitchFamily="34" charset="0"/>
            </a:endParaRPr>
          </a:p>
        </p:txBody>
      </p:sp>
      <p:pic>
        <p:nvPicPr>
          <p:cNvPr id="6" name="Picture 5">
            <a:extLst>
              <a:ext uri="{FF2B5EF4-FFF2-40B4-BE49-F238E27FC236}">
                <a16:creationId xmlns:a16="http://schemas.microsoft.com/office/drawing/2014/main" id="{21369EF9-06FD-0327-A589-E5EE52F4971E}"/>
              </a:ext>
            </a:extLst>
          </p:cNvPr>
          <p:cNvPicPr>
            <a:picLocks noChangeAspect="1"/>
          </p:cNvPicPr>
          <p:nvPr/>
        </p:nvPicPr>
        <p:blipFill>
          <a:blip r:embed="rId3"/>
          <a:stretch>
            <a:fillRect/>
          </a:stretch>
        </p:blipFill>
        <p:spPr>
          <a:xfrm>
            <a:off x="433683" y="2187655"/>
            <a:ext cx="3297808" cy="4144270"/>
          </a:xfrm>
          <a:prstGeom prst="rect">
            <a:avLst/>
          </a:prstGeom>
        </p:spPr>
      </p:pic>
      <p:sp>
        <p:nvSpPr>
          <p:cNvPr id="7" name="Slide Number Placeholder 6">
            <a:extLst>
              <a:ext uri="{FF2B5EF4-FFF2-40B4-BE49-F238E27FC236}">
                <a16:creationId xmlns:a16="http://schemas.microsoft.com/office/drawing/2014/main" id="{225539E3-B08C-BA11-2B9D-B8677D37469A}"/>
              </a:ext>
            </a:extLst>
          </p:cNvPr>
          <p:cNvSpPr>
            <a:spLocks noGrp="1"/>
          </p:cNvSpPr>
          <p:nvPr>
            <p:ph type="sldNum" sz="quarter" idx="12"/>
          </p:nvPr>
        </p:nvSpPr>
        <p:spPr/>
        <p:txBody>
          <a:bodyPr/>
          <a:lstStyle/>
          <a:p>
            <a:fld id="{ADF27C92-F2BD-4ED8-94CF-53444FF271E0}" type="slidenum">
              <a:rPr lang="en-US" smtClean="0">
                <a:cs typeface="Arial" panose="020B0604020202020204" pitchFamily="34" charset="0"/>
              </a:rPr>
              <a:t>16</a:t>
            </a:fld>
            <a:endParaRPr lang="en-US">
              <a:cs typeface="Arial" panose="020B0604020202020204" pitchFamily="34" charset="0"/>
            </a:endParaRPr>
          </a:p>
        </p:txBody>
      </p:sp>
    </p:spTree>
    <p:extLst>
      <p:ext uri="{BB962C8B-B14F-4D97-AF65-F5344CB8AC3E}">
        <p14:creationId xmlns:p14="http://schemas.microsoft.com/office/powerpoint/2010/main" val="23849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297985"/>
            <a:ext cx="8305019" cy="1508760"/>
          </a:xfrm>
        </p:spPr>
        <p:txBody>
          <a:bodyPr>
            <a:normAutofit/>
          </a:bodyPr>
          <a:lstStyle/>
          <a:p>
            <a:pPr marL="571500" indent="-571500">
              <a:buFont typeface="+mj-lt"/>
              <a:buAutoNum type="romanUcPeriod" startAt="5"/>
            </a:pPr>
            <a:r>
              <a:rPr lang="en-US" sz="3600">
                <a:latin typeface="Arial" panose="020B0604020202020204" pitchFamily="34" charset="0"/>
                <a:cs typeface="Arial" panose="020B0604020202020204" pitchFamily="34" charset="0"/>
              </a:rPr>
              <a:t>Required reports</a:t>
            </a:r>
            <a:r>
              <a:rPr lang="en-US" sz="44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ADF27C92-F2BD-4ED8-94CF-53444FF271E0}" type="slidenum">
              <a:rPr lang="en-US" smtClean="0"/>
              <a:pPr/>
              <a:t>17</a:t>
            </a:fld>
            <a:endParaRPr lang="en-US"/>
          </a:p>
        </p:txBody>
      </p:sp>
      <p:sp>
        <p:nvSpPr>
          <p:cNvPr id="3" name="Content Placeholder 2">
            <a:extLst>
              <a:ext uri="{FF2B5EF4-FFF2-40B4-BE49-F238E27FC236}">
                <a16:creationId xmlns:a16="http://schemas.microsoft.com/office/drawing/2014/main" id="{C7CE3491-ECC8-4535-B2B5-13C081B08774}"/>
              </a:ext>
            </a:extLst>
          </p:cNvPr>
          <p:cNvSpPr>
            <a:spLocks noGrp="1"/>
          </p:cNvSpPr>
          <p:nvPr>
            <p:ph idx="1"/>
          </p:nvPr>
        </p:nvSpPr>
        <p:spPr>
          <a:xfrm>
            <a:off x="381390" y="1976648"/>
            <a:ext cx="8381219" cy="4800600"/>
          </a:xfrm>
        </p:spPr>
        <p:txBody>
          <a:bodyPr vert="horz" lIns="91440" tIns="45720" rIns="91440" bIns="45720" rtlCol="0" anchor="ctr">
            <a:normAutofit/>
          </a:bodyPr>
          <a:lstStyle/>
          <a:p>
            <a:pPr marL="457200" indent="-457200">
              <a:lnSpc>
                <a:spcPct val="107000"/>
              </a:lnSpc>
              <a:spcBef>
                <a:spcPts val="0"/>
              </a:spcBef>
              <a:spcAft>
                <a:spcPts val="0"/>
              </a:spcAft>
              <a:buFont typeface="+mj-lt"/>
              <a:buAutoNum type="alphaUcPeriod" startAt="2"/>
              <a:tabLst>
                <a:tab pos="457200" algn="l"/>
              </a:tabLst>
            </a:pPr>
            <a:r>
              <a:rPr lang="en-US" sz="1800" u="sng">
                <a:latin typeface="Arial" panose="020B0604020202020204" pitchFamily="34" charset="0"/>
                <a:cs typeface="Arial" panose="020B0604020202020204" pitchFamily="34" charset="0"/>
              </a:rPr>
              <a:t>Required Reports Examples:</a:t>
            </a:r>
          </a:p>
          <a:p>
            <a:pPr marL="460375" indent="0">
              <a:lnSpc>
                <a:spcPct val="107000"/>
              </a:lnSpc>
              <a:spcBef>
                <a:spcPts val="0"/>
              </a:spcBef>
              <a:spcAft>
                <a:spcPts val="0"/>
              </a:spcAft>
              <a:buNone/>
              <a:tabLst>
                <a:tab pos="457200" algn="l"/>
              </a:tabLst>
            </a:pPr>
            <a:r>
              <a:rPr lang="en-US" sz="1800">
                <a:latin typeface="Arial" panose="020B0604020202020204" pitchFamily="34" charset="0"/>
                <a:cs typeface="Arial" panose="020B0604020202020204" pitchFamily="34" charset="0"/>
              </a:rPr>
              <a:t>Below are a few examples of required reports:</a:t>
            </a:r>
            <a:endParaRPr lang="en-US" sz="1800" b="1" kern="100">
              <a:effectLst/>
              <a:latin typeface="Arial" panose="020B06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B7F3F3F-2D39-AAC8-B0D2-B829AAF56AA3}"/>
              </a:ext>
            </a:extLst>
          </p:cNvPr>
          <p:cNvGraphicFramePr>
            <a:graphicFrameLocks noGrp="1"/>
          </p:cNvGraphicFramePr>
          <p:nvPr>
            <p:extLst>
              <p:ext uri="{D42A27DB-BD31-4B8C-83A1-F6EECF244321}">
                <p14:modId xmlns:p14="http://schemas.microsoft.com/office/powerpoint/2010/main" val="648184538"/>
              </p:ext>
            </p:extLst>
          </p:nvPr>
        </p:nvGraphicFramePr>
        <p:xfrm>
          <a:off x="989818" y="3124200"/>
          <a:ext cx="7544581" cy="3047998"/>
        </p:xfrm>
        <a:graphic>
          <a:graphicData uri="http://schemas.openxmlformats.org/drawingml/2006/table">
            <a:tbl>
              <a:tblPr>
                <a:tableStyleId>{5C22544A-7EE6-4342-B048-85BDC9FD1C3A}</a:tableStyleId>
              </a:tblPr>
              <a:tblGrid>
                <a:gridCol w="880598">
                  <a:extLst>
                    <a:ext uri="{9D8B030D-6E8A-4147-A177-3AD203B41FA5}">
                      <a16:colId xmlns:a16="http://schemas.microsoft.com/office/drawing/2014/main" val="658021322"/>
                    </a:ext>
                  </a:extLst>
                </a:gridCol>
                <a:gridCol w="2082495">
                  <a:extLst>
                    <a:ext uri="{9D8B030D-6E8A-4147-A177-3AD203B41FA5}">
                      <a16:colId xmlns:a16="http://schemas.microsoft.com/office/drawing/2014/main" val="442022867"/>
                    </a:ext>
                  </a:extLst>
                </a:gridCol>
                <a:gridCol w="4581488">
                  <a:extLst>
                    <a:ext uri="{9D8B030D-6E8A-4147-A177-3AD203B41FA5}">
                      <a16:colId xmlns:a16="http://schemas.microsoft.com/office/drawing/2014/main" val="3400955144"/>
                    </a:ext>
                  </a:extLst>
                </a:gridCol>
              </a:tblGrid>
              <a:tr h="496176">
                <a:tc>
                  <a:txBody>
                    <a:bodyPr/>
                    <a:lstStyle/>
                    <a:p>
                      <a:pPr algn="ctr" fontAlgn="b"/>
                      <a:r>
                        <a:rPr lang="en-US" sz="1200" b="1" u="none" strike="noStrike">
                          <a:effectLst/>
                          <a:latin typeface="Arial" panose="020B0604020202020204" pitchFamily="34" charset="0"/>
                          <a:cs typeface="Arial" panose="020B0604020202020204" pitchFamily="34" charset="0"/>
                        </a:rPr>
                        <a:t>#</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solidFill>
                      <a:schemeClr val="tx1">
                        <a:lumMod val="75000"/>
                      </a:schemeClr>
                    </a:solidFill>
                  </a:tcPr>
                </a:tc>
                <a:tc>
                  <a:txBody>
                    <a:bodyPr/>
                    <a:lstStyle/>
                    <a:p>
                      <a:pPr algn="l" fontAlgn="b"/>
                      <a:r>
                        <a:rPr lang="en-US" sz="1200" b="1" u="none" strike="noStrike">
                          <a:effectLst/>
                          <a:latin typeface="Arial" panose="020B0604020202020204" pitchFamily="34" charset="0"/>
                          <a:cs typeface="Arial" panose="020B0604020202020204" pitchFamily="34" charset="0"/>
                        </a:rPr>
                        <a:t>Report</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solidFill>
                      <a:schemeClr val="tx1">
                        <a:lumMod val="75000"/>
                      </a:schemeClr>
                    </a:solidFill>
                  </a:tcPr>
                </a:tc>
                <a:tc>
                  <a:txBody>
                    <a:bodyPr/>
                    <a:lstStyle/>
                    <a:p>
                      <a:pPr algn="l" fontAlgn="b"/>
                      <a:r>
                        <a:rPr lang="en-US" sz="1200" b="1" u="none" strike="noStrike">
                          <a:effectLst/>
                          <a:latin typeface="Arial" panose="020B0604020202020204" pitchFamily="34" charset="0"/>
                          <a:cs typeface="Arial" panose="020B0604020202020204" pitchFamily="34" charset="0"/>
                        </a:rPr>
                        <a:t>Reports due Upon Contract Execution</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solidFill>
                      <a:schemeClr val="tx1">
                        <a:lumMod val="75000"/>
                      </a:schemeClr>
                    </a:solidFill>
                  </a:tcPr>
                </a:tc>
                <a:extLst>
                  <a:ext uri="{0D108BD9-81ED-4DB2-BD59-A6C34878D82A}">
                    <a16:rowId xmlns:a16="http://schemas.microsoft.com/office/drawing/2014/main" val="4182235995"/>
                  </a:ext>
                </a:extLst>
              </a:tr>
              <a:tr h="496176">
                <a:tc>
                  <a:txBody>
                    <a:bodyPr/>
                    <a:lstStyle/>
                    <a:p>
                      <a:pPr algn="ctr" fontAlgn="b"/>
                      <a:r>
                        <a:rPr lang="en-US" sz="1200" u="none" strike="noStrike">
                          <a:effectLst/>
                          <a:latin typeface="Arial"/>
                          <a:cs typeface="Arial"/>
                        </a:rPr>
                        <a:t>1</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a:cs typeface="Arial"/>
                        </a:rPr>
                        <a:t>Attestation</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panose="020B0604020202020204" pitchFamily="34" charset="0"/>
                          <a:cs typeface="Arial" panose="020B0604020202020204" pitchFamily="34" charset="0"/>
                        </a:rPr>
                        <a:t>Request example from CFC Contract Manager</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tc>
                <a:extLst>
                  <a:ext uri="{0D108BD9-81ED-4DB2-BD59-A6C34878D82A}">
                    <a16:rowId xmlns:a16="http://schemas.microsoft.com/office/drawing/2014/main" val="3024179666"/>
                  </a:ext>
                </a:extLst>
              </a:tr>
              <a:tr h="496176">
                <a:tc>
                  <a:txBody>
                    <a:bodyPr/>
                    <a:lstStyle/>
                    <a:p>
                      <a:pPr algn="ctr" fontAlgn="b"/>
                      <a:r>
                        <a:rPr lang="en-US" sz="1200" u="none" strike="noStrike">
                          <a:effectLst/>
                          <a:latin typeface="Arial"/>
                          <a:cs typeface="Arial"/>
                        </a:rPr>
                        <a:t>2</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a:cs typeface="Arial"/>
                        </a:rPr>
                        <a:t>Fiscal Reports</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a:hlinkClick r:id="rId3"/>
                        </a:rPr>
                        <a:t>Guidelines | Templates | Forms – Mental Health Substance Abuse Services (centralfloridacares.org)</a:t>
                      </a:r>
                      <a:endParaRPr lang="en-US" sz="1200" b="0" i="0" u="sng" strike="noStrike">
                        <a:solidFill>
                          <a:srgbClr val="467886"/>
                        </a:solidFill>
                        <a:effectLst/>
                        <a:latin typeface="Arial" panose="020B0604020202020204" pitchFamily="34" charset="0"/>
                        <a:cs typeface="Arial" panose="020B0604020202020204" pitchFamily="34" charset="0"/>
                      </a:endParaRPr>
                    </a:p>
                  </a:txBody>
                  <a:tcPr marL="4598" marR="4598" marT="4598" marB="0" anchor="b"/>
                </a:tc>
                <a:extLst>
                  <a:ext uri="{0D108BD9-81ED-4DB2-BD59-A6C34878D82A}">
                    <a16:rowId xmlns:a16="http://schemas.microsoft.com/office/drawing/2014/main" val="2815716344"/>
                  </a:ext>
                </a:extLst>
              </a:tr>
              <a:tr h="496176">
                <a:tc>
                  <a:txBody>
                    <a:bodyPr/>
                    <a:lstStyle/>
                    <a:p>
                      <a:pPr algn="ctr" fontAlgn="b"/>
                      <a:r>
                        <a:rPr lang="en-US" sz="1200" u="none" strike="noStrike">
                          <a:effectLst/>
                          <a:latin typeface="Arial"/>
                          <a:cs typeface="Arial"/>
                        </a:rPr>
                        <a:t>3</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a:cs typeface="Arial"/>
                        </a:rPr>
                        <a:t>Program Descriptions</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a:solidFill>
                            <a:srgbClr val="FFC000"/>
                          </a:solidFill>
                          <a:hlinkClick r:id="rId4">
                            <a:extLst>
                              <a:ext uri="{A12FA001-AC4F-418D-AE19-62706E023703}">
                                <ahyp:hlinkClr xmlns:ahyp="http://schemas.microsoft.com/office/drawing/2018/hyperlinkcolor" val="tx"/>
                              </a:ext>
                            </a:extLst>
                          </a:hlinkClick>
                        </a:rPr>
                        <a:t>Program description and organizational profile templates – Mental Health Substance Abuse Services (centralfloridacares.org)</a:t>
                      </a:r>
                      <a:r>
                        <a:rPr lang="en-US" sz="1200">
                          <a:solidFill>
                            <a:srgbClr val="FFC000"/>
                          </a:solidFill>
                        </a:rPr>
                        <a:t>  </a:t>
                      </a:r>
                      <a:endParaRPr lang="en-US" sz="1200" b="0" i="0" u="sng" strike="noStrike">
                        <a:solidFill>
                          <a:srgbClr val="FFC000"/>
                        </a:solidFill>
                        <a:effectLst/>
                        <a:latin typeface="Arial" panose="020B0604020202020204" pitchFamily="34" charset="0"/>
                        <a:cs typeface="Arial" panose="020B0604020202020204" pitchFamily="34" charset="0"/>
                      </a:endParaRPr>
                    </a:p>
                  </a:txBody>
                  <a:tcPr marL="4598" marR="4598" marT="4598" marB="0" anchor="b"/>
                </a:tc>
                <a:extLst>
                  <a:ext uri="{0D108BD9-81ED-4DB2-BD59-A6C34878D82A}">
                    <a16:rowId xmlns:a16="http://schemas.microsoft.com/office/drawing/2014/main" val="98489215"/>
                  </a:ext>
                </a:extLst>
              </a:tr>
              <a:tr h="496176">
                <a:tc>
                  <a:txBody>
                    <a:bodyPr/>
                    <a:lstStyle/>
                    <a:p>
                      <a:pPr algn="ctr" fontAlgn="b"/>
                      <a:r>
                        <a:rPr lang="en-US" sz="1200" u="none" strike="noStrike">
                          <a:effectLst/>
                          <a:latin typeface="Arial"/>
                          <a:cs typeface="Arial"/>
                        </a:rPr>
                        <a:t>4</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a:cs typeface="Arial"/>
                        </a:rPr>
                        <a:t>Qualifying and Procurement Documentation</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panose="020B0604020202020204" pitchFamily="34" charset="0"/>
                          <a:cs typeface="Arial" panose="020B0604020202020204" pitchFamily="34" charset="0"/>
                        </a:rPr>
                        <a:t>Request example from CFC Contract Manager</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tc>
                <a:extLst>
                  <a:ext uri="{0D108BD9-81ED-4DB2-BD59-A6C34878D82A}">
                    <a16:rowId xmlns:a16="http://schemas.microsoft.com/office/drawing/2014/main" val="3754122532"/>
                  </a:ext>
                </a:extLst>
              </a:tr>
              <a:tr h="567118">
                <a:tc>
                  <a:txBody>
                    <a:bodyPr/>
                    <a:lstStyle/>
                    <a:p>
                      <a:pPr algn="ctr" fontAlgn="b"/>
                      <a:r>
                        <a:rPr lang="en-US" sz="1200" u="none" strike="noStrike">
                          <a:effectLst/>
                          <a:latin typeface="Arial"/>
                          <a:cs typeface="Arial"/>
                        </a:rPr>
                        <a:t>5</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a:cs typeface="Arial"/>
                        </a:rPr>
                        <a:t>Non-Disclosure Form</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sng" strike="noStrike" dirty="0">
                          <a:effectLst/>
                          <a:latin typeface="Arial" panose="020B0604020202020204" pitchFamily="34" charset="0"/>
                          <a:cs typeface="Arial" panose="020B0604020202020204" pitchFamily="34" charset="0"/>
                          <a:hlinkClick r:id="rId5"/>
                        </a:rPr>
                        <a:t>https://www.myflfamilies.com/sites/default/files/2023-03/Access%20Confidentiality%20and%20Nondisclosure%20Agreement%200521.pdf</a:t>
                      </a:r>
                      <a:r>
                        <a:rPr lang="en-US" sz="1200" u="sng" strike="noStrike" dirty="0">
                          <a:effectLst/>
                          <a:latin typeface="Arial" panose="020B0604020202020204" pitchFamily="34" charset="0"/>
                          <a:cs typeface="Arial" panose="020B0604020202020204" pitchFamily="34" charset="0"/>
                        </a:rPr>
                        <a:t> </a:t>
                      </a:r>
                      <a:endParaRPr lang="en-US" sz="1200" b="0" i="0" u="sng" strike="noStrike" dirty="0">
                        <a:solidFill>
                          <a:srgbClr val="467886"/>
                        </a:solidFill>
                        <a:effectLst/>
                        <a:latin typeface="Arial" panose="020B0604020202020204" pitchFamily="34" charset="0"/>
                        <a:cs typeface="Arial" panose="020B0604020202020204" pitchFamily="34" charset="0"/>
                      </a:endParaRPr>
                    </a:p>
                  </a:txBody>
                  <a:tcPr marL="4598" marR="4598" marT="4598" marB="0" anchor="b"/>
                </a:tc>
                <a:extLst>
                  <a:ext uri="{0D108BD9-81ED-4DB2-BD59-A6C34878D82A}">
                    <a16:rowId xmlns:a16="http://schemas.microsoft.com/office/drawing/2014/main" val="4081033747"/>
                  </a:ext>
                </a:extLst>
              </a:tr>
            </a:tbl>
          </a:graphicData>
        </a:graphic>
      </p:graphicFrame>
    </p:spTree>
    <p:extLst>
      <p:ext uri="{BB962C8B-B14F-4D97-AF65-F5344CB8AC3E}">
        <p14:creationId xmlns:p14="http://schemas.microsoft.com/office/powerpoint/2010/main" val="236898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76113-3A36-4696-9102-C1AEF3E76D8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2C61358-83A0-E790-642D-71E3EA13DDDB}"/>
              </a:ext>
            </a:extLst>
          </p:cNvPr>
          <p:cNvSpPr>
            <a:spLocks noGrp="1"/>
          </p:cNvSpPr>
          <p:nvPr>
            <p:ph type="title"/>
          </p:nvPr>
        </p:nvSpPr>
        <p:spPr>
          <a:xfrm>
            <a:off x="152400" y="297985"/>
            <a:ext cx="8305019" cy="1508760"/>
          </a:xfrm>
        </p:spPr>
        <p:txBody>
          <a:bodyPr>
            <a:normAutofit/>
          </a:bodyPr>
          <a:lstStyle/>
          <a:p>
            <a:pPr marL="571500" indent="-571500">
              <a:buFont typeface="+mj-lt"/>
              <a:buAutoNum type="romanUcPeriod" startAt="5"/>
            </a:pPr>
            <a:r>
              <a:rPr lang="en-US" sz="3600">
                <a:latin typeface="Arial" panose="020B0604020202020204" pitchFamily="34" charset="0"/>
                <a:cs typeface="Arial" panose="020B0604020202020204" pitchFamily="34" charset="0"/>
              </a:rPr>
              <a:t>Required reports</a:t>
            </a:r>
            <a:r>
              <a:rPr lang="en-US" sz="44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015A931-06A4-7E50-2C55-2F93D53B430E}"/>
              </a:ext>
            </a:extLst>
          </p:cNvPr>
          <p:cNvSpPr>
            <a:spLocks noGrp="1"/>
          </p:cNvSpPr>
          <p:nvPr>
            <p:ph type="sldNum" sz="quarter" idx="12"/>
          </p:nvPr>
        </p:nvSpPr>
        <p:spPr/>
        <p:txBody>
          <a:bodyPr/>
          <a:lstStyle/>
          <a:p>
            <a:fld id="{ADF27C92-F2BD-4ED8-94CF-53444FF271E0}" type="slidenum">
              <a:rPr lang="en-US" smtClean="0"/>
              <a:pPr/>
              <a:t>18</a:t>
            </a:fld>
            <a:endParaRPr lang="en-US"/>
          </a:p>
        </p:txBody>
      </p:sp>
      <p:sp>
        <p:nvSpPr>
          <p:cNvPr id="3" name="Content Placeholder 2">
            <a:extLst>
              <a:ext uri="{FF2B5EF4-FFF2-40B4-BE49-F238E27FC236}">
                <a16:creationId xmlns:a16="http://schemas.microsoft.com/office/drawing/2014/main" id="{7BC45DD8-17D2-B5C8-E5AE-BD083D13A7E7}"/>
              </a:ext>
            </a:extLst>
          </p:cNvPr>
          <p:cNvSpPr>
            <a:spLocks noGrp="1"/>
          </p:cNvSpPr>
          <p:nvPr>
            <p:ph idx="1"/>
          </p:nvPr>
        </p:nvSpPr>
        <p:spPr>
          <a:xfrm>
            <a:off x="381390" y="1976648"/>
            <a:ext cx="8381219" cy="4800600"/>
          </a:xfrm>
        </p:spPr>
        <p:txBody>
          <a:bodyPr vert="horz" lIns="91440" tIns="45720" rIns="91440" bIns="45720" rtlCol="0" anchor="ctr">
            <a:normAutofit/>
          </a:bodyPr>
          <a:lstStyle/>
          <a:p>
            <a:pPr marL="457200" indent="-457200">
              <a:lnSpc>
                <a:spcPct val="107000"/>
              </a:lnSpc>
              <a:spcBef>
                <a:spcPts val="0"/>
              </a:spcBef>
              <a:spcAft>
                <a:spcPts val="0"/>
              </a:spcAft>
              <a:buFont typeface="+mj-lt"/>
              <a:buAutoNum type="alphaUcPeriod" startAt="2"/>
              <a:tabLst>
                <a:tab pos="457200" algn="l"/>
              </a:tabLst>
            </a:pPr>
            <a:r>
              <a:rPr lang="en-US" sz="1800" u="sng">
                <a:latin typeface="Arial" panose="020B0604020202020204" pitchFamily="34" charset="0"/>
                <a:cs typeface="Arial" panose="020B0604020202020204" pitchFamily="34" charset="0"/>
              </a:rPr>
              <a:t>Required Reports Examples (Continued):</a:t>
            </a:r>
          </a:p>
          <a:p>
            <a:pPr marL="460375" indent="0">
              <a:lnSpc>
                <a:spcPct val="107000"/>
              </a:lnSpc>
              <a:spcBef>
                <a:spcPts val="0"/>
              </a:spcBef>
              <a:spcAft>
                <a:spcPts val="0"/>
              </a:spcAft>
              <a:buNone/>
              <a:tabLst>
                <a:tab pos="457200" algn="l"/>
              </a:tabLst>
            </a:pPr>
            <a:r>
              <a:rPr lang="en-US" sz="1800">
                <a:latin typeface="Arial" panose="020B0604020202020204" pitchFamily="34" charset="0"/>
                <a:cs typeface="Arial" panose="020B0604020202020204" pitchFamily="34" charset="0"/>
              </a:rPr>
              <a:t>Below are a few examples of required reports:</a:t>
            </a:r>
            <a:endParaRPr lang="en-US" sz="1800" b="1" kern="100">
              <a:effectLst/>
              <a:latin typeface="Arial" panose="020B06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DAFF8C9-E76E-BB8B-C33E-BD3E417D6984}"/>
              </a:ext>
            </a:extLst>
          </p:cNvPr>
          <p:cNvGraphicFramePr>
            <a:graphicFrameLocks noGrp="1"/>
          </p:cNvGraphicFramePr>
          <p:nvPr>
            <p:extLst>
              <p:ext uri="{D42A27DB-BD31-4B8C-83A1-F6EECF244321}">
                <p14:modId xmlns:p14="http://schemas.microsoft.com/office/powerpoint/2010/main" val="418918024"/>
              </p:ext>
            </p:extLst>
          </p:nvPr>
        </p:nvGraphicFramePr>
        <p:xfrm>
          <a:off x="949177" y="3098961"/>
          <a:ext cx="7086601" cy="790457"/>
        </p:xfrm>
        <a:graphic>
          <a:graphicData uri="http://schemas.openxmlformats.org/drawingml/2006/table">
            <a:tbl>
              <a:tblPr>
                <a:tableStyleId>{5C22544A-7EE6-4342-B048-85BDC9FD1C3A}</a:tableStyleId>
              </a:tblPr>
              <a:tblGrid>
                <a:gridCol w="827143">
                  <a:extLst>
                    <a:ext uri="{9D8B030D-6E8A-4147-A177-3AD203B41FA5}">
                      <a16:colId xmlns:a16="http://schemas.microsoft.com/office/drawing/2014/main" val="2608679336"/>
                    </a:ext>
                  </a:extLst>
                </a:gridCol>
                <a:gridCol w="1956081">
                  <a:extLst>
                    <a:ext uri="{9D8B030D-6E8A-4147-A177-3AD203B41FA5}">
                      <a16:colId xmlns:a16="http://schemas.microsoft.com/office/drawing/2014/main" val="512961907"/>
                    </a:ext>
                  </a:extLst>
                </a:gridCol>
                <a:gridCol w="4303377">
                  <a:extLst>
                    <a:ext uri="{9D8B030D-6E8A-4147-A177-3AD203B41FA5}">
                      <a16:colId xmlns:a16="http://schemas.microsoft.com/office/drawing/2014/main" val="1804428856"/>
                    </a:ext>
                  </a:extLst>
                </a:gridCol>
              </a:tblGrid>
              <a:tr h="330039">
                <a:tc>
                  <a:txBody>
                    <a:bodyPr/>
                    <a:lstStyle/>
                    <a:p>
                      <a:pPr algn="ctr" fontAlgn="b"/>
                      <a:r>
                        <a:rPr lang="en-US" sz="1200" b="1" u="none" strike="noStrike">
                          <a:effectLst/>
                          <a:latin typeface="Arial" panose="020B0604020202020204" pitchFamily="34" charset="0"/>
                          <a:cs typeface="Arial" panose="020B0604020202020204" pitchFamily="34" charset="0"/>
                        </a:rPr>
                        <a:t>#</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solidFill>
                      <a:schemeClr val="tx1">
                        <a:lumMod val="75000"/>
                      </a:schemeClr>
                    </a:solidFill>
                  </a:tcPr>
                </a:tc>
                <a:tc>
                  <a:txBody>
                    <a:bodyPr/>
                    <a:lstStyle/>
                    <a:p>
                      <a:pPr algn="l" fontAlgn="b"/>
                      <a:r>
                        <a:rPr lang="en-US" sz="1200" b="1" u="none" strike="noStrike">
                          <a:effectLst/>
                          <a:latin typeface="Arial" panose="020B0604020202020204" pitchFamily="34" charset="0"/>
                          <a:cs typeface="Arial" panose="020B0604020202020204" pitchFamily="34" charset="0"/>
                        </a:rPr>
                        <a:t>Report</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solidFill>
                      <a:schemeClr val="tx1">
                        <a:lumMod val="75000"/>
                      </a:schemeClr>
                    </a:solidFill>
                  </a:tcPr>
                </a:tc>
                <a:tc>
                  <a:txBody>
                    <a:bodyPr/>
                    <a:lstStyle/>
                    <a:p>
                      <a:pPr algn="l" fontAlgn="b"/>
                      <a:r>
                        <a:rPr lang="en-US" sz="1200" b="1" u="none" strike="noStrike">
                          <a:effectLst/>
                          <a:latin typeface="Arial" panose="020B0604020202020204" pitchFamily="34" charset="0"/>
                          <a:cs typeface="Arial" panose="020B0604020202020204" pitchFamily="34" charset="0"/>
                        </a:rPr>
                        <a:t>Semi-Annual Required Report Form(s)</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solidFill>
                      <a:schemeClr val="tx1">
                        <a:lumMod val="75000"/>
                      </a:schemeClr>
                    </a:solidFill>
                  </a:tcPr>
                </a:tc>
                <a:extLst>
                  <a:ext uri="{0D108BD9-81ED-4DB2-BD59-A6C34878D82A}">
                    <a16:rowId xmlns:a16="http://schemas.microsoft.com/office/drawing/2014/main" val="739348650"/>
                  </a:ext>
                </a:extLst>
              </a:tr>
              <a:tr h="460418">
                <a:tc>
                  <a:txBody>
                    <a:bodyPr/>
                    <a:lstStyle/>
                    <a:p>
                      <a:pPr algn="ctr" fontAlgn="b"/>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tc>
                <a:tc>
                  <a:txBody>
                    <a:bodyPr/>
                    <a:lstStyle/>
                    <a:p>
                      <a:pPr algn="l" fontAlgn="b"/>
                      <a:r>
                        <a:rPr lang="en-US" sz="1200" u="none" strike="noStrike">
                          <a:effectLst/>
                          <a:latin typeface="Arial" panose="020B0604020202020204" pitchFamily="34" charset="0"/>
                          <a:cs typeface="Arial" panose="020B0604020202020204" pitchFamily="34" charset="0"/>
                        </a:rPr>
                        <a:t>Block Grant Data Report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tc>
                <a:tc>
                  <a:txBody>
                    <a:bodyPr/>
                    <a:lstStyle/>
                    <a:p>
                      <a:pPr algn="l" fontAlgn="b"/>
                      <a:r>
                        <a:rPr lang="en-US" sz="1200" b="1" u="sng" strike="noStrike" dirty="0">
                          <a:solidFill>
                            <a:srgbClr val="FFC0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https://www.myflfamilies.com/document/53041  </a:t>
                      </a:r>
                      <a:r>
                        <a:rPr lang="en-US" sz="1200" b="1" u="sng" strike="noStrike" dirty="0">
                          <a:solidFill>
                            <a:srgbClr val="FFC000"/>
                          </a:solidFill>
                          <a:effectLst/>
                          <a:latin typeface="Arial" panose="020B0604020202020204" pitchFamily="34" charset="0"/>
                          <a:cs typeface="Arial" panose="020B0604020202020204" pitchFamily="34" charset="0"/>
                        </a:rPr>
                        <a:t> </a:t>
                      </a:r>
                      <a:endParaRPr lang="en-US" sz="1200" b="1" i="0" u="sng" strike="noStrike" dirty="0">
                        <a:solidFill>
                          <a:srgbClr val="FFC000"/>
                        </a:solidFill>
                        <a:effectLst/>
                        <a:latin typeface="Arial" panose="020B0604020202020204" pitchFamily="34" charset="0"/>
                        <a:cs typeface="Arial" panose="020B0604020202020204" pitchFamily="34" charset="0"/>
                      </a:endParaRPr>
                    </a:p>
                  </a:txBody>
                  <a:tcPr marL="4598" marR="4598" marT="4598" marB="0" anchor="b"/>
                </a:tc>
                <a:extLst>
                  <a:ext uri="{0D108BD9-81ED-4DB2-BD59-A6C34878D82A}">
                    <a16:rowId xmlns:a16="http://schemas.microsoft.com/office/drawing/2014/main" val="801325349"/>
                  </a:ext>
                </a:extLst>
              </a:tr>
            </a:tbl>
          </a:graphicData>
        </a:graphic>
      </p:graphicFrame>
      <p:graphicFrame>
        <p:nvGraphicFramePr>
          <p:cNvPr id="8" name="Table 7">
            <a:extLst>
              <a:ext uri="{FF2B5EF4-FFF2-40B4-BE49-F238E27FC236}">
                <a16:creationId xmlns:a16="http://schemas.microsoft.com/office/drawing/2014/main" id="{55FFB1B0-1F41-229A-4AAD-90BCBCCBFB90}"/>
              </a:ext>
            </a:extLst>
          </p:cNvPr>
          <p:cNvGraphicFramePr>
            <a:graphicFrameLocks noGrp="1"/>
          </p:cNvGraphicFramePr>
          <p:nvPr>
            <p:extLst>
              <p:ext uri="{D42A27DB-BD31-4B8C-83A1-F6EECF244321}">
                <p14:modId xmlns:p14="http://schemas.microsoft.com/office/powerpoint/2010/main" val="3703552233"/>
              </p:ext>
            </p:extLst>
          </p:nvPr>
        </p:nvGraphicFramePr>
        <p:xfrm>
          <a:off x="949178" y="4191000"/>
          <a:ext cx="7086600" cy="2305838"/>
        </p:xfrm>
        <a:graphic>
          <a:graphicData uri="http://schemas.openxmlformats.org/drawingml/2006/table">
            <a:tbl>
              <a:tblPr>
                <a:tableStyleId>{5C22544A-7EE6-4342-B048-85BDC9FD1C3A}</a:tableStyleId>
              </a:tblPr>
              <a:tblGrid>
                <a:gridCol w="827143">
                  <a:extLst>
                    <a:ext uri="{9D8B030D-6E8A-4147-A177-3AD203B41FA5}">
                      <a16:colId xmlns:a16="http://schemas.microsoft.com/office/drawing/2014/main" val="3819215083"/>
                    </a:ext>
                  </a:extLst>
                </a:gridCol>
                <a:gridCol w="1956080">
                  <a:extLst>
                    <a:ext uri="{9D8B030D-6E8A-4147-A177-3AD203B41FA5}">
                      <a16:colId xmlns:a16="http://schemas.microsoft.com/office/drawing/2014/main" val="519766560"/>
                    </a:ext>
                  </a:extLst>
                </a:gridCol>
                <a:gridCol w="4303377">
                  <a:extLst>
                    <a:ext uri="{9D8B030D-6E8A-4147-A177-3AD203B41FA5}">
                      <a16:colId xmlns:a16="http://schemas.microsoft.com/office/drawing/2014/main" val="4155523393"/>
                    </a:ext>
                  </a:extLst>
                </a:gridCol>
              </a:tblGrid>
              <a:tr h="399038">
                <a:tc>
                  <a:txBody>
                    <a:bodyPr/>
                    <a:lstStyle/>
                    <a:p>
                      <a:pPr algn="ctr" fontAlgn="b"/>
                      <a:r>
                        <a:rPr lang="en-US" sz="1200" b="1" u="none" strike="noStrike">
                          <a:effectLst/>
                          <a:latin typeface="Arial"/>
                          <a:cs typeface="Arial"/>
                        </a:rPr>
                        <a:t>#</a:t>
                      </a:r>
                      <a:endParaRPr lang="en-US" sz="1200" b="1" i="0" u="none" strike="noStrike">
                        <a:solidFill>
                          <a:srgbClr val="000000"/>
                        </a:solidFill>
                        <a:effectLst/>
                        <a:latin typeface="Arial"/>
                        <a:cs typeface="Arial"/>
                      </a:endParaRPr>
                    </a:p>
                  </a:txBody>
                  <a:tcPr marL="4598" marR="4598" marT="4598" marB="0" anchor="b">
                    <a:solidFill>
                      <a:schemeClr val="tx1">
                        <a:lumMod val="75000"/>
                      </a:schemeClr>
                    </a:solidFill>
                  </a:tcPr>
                </a:tc>
                <a:tc>
                  <a:txBody>
                    <a:bodyPr/>
                    <a:lstStyle/>
                    <a:p>
                      <a:pPr algn="l" fontAlgn="b"/>
                      <a:r>
                        <a:rPr lang="en-US" sz="1200" b="1" u="none" strike="noStrike">
                          <a:effectLst/>
                          <a:latin typeface="Arial"/>
                          <a:cs typeface="Arial"/>
                        </a:rPr>
                        <a:t>Report</a:t>
                      </a:r>
                      <a:endParaRPr lang="en-US" sz="1200" b="1" i="0" u="none" strike="noStrike">
                        <a:solidFill>
                          <a:srgbClr val="000000"/>
                        </a:solidFill>
                        <a:effectLst/>
                        <a:latin typeface="Arial"/>
                        <a:cs typeface="Arial"/>
                      </a:endParaRPr>
                    </a:p>
                  </a:txBody>
                  <a:tcPr marL="4598" marR="4598" marT="4598" marB="0" anchor="b">
                    <a:solidFill>
                      <a:schemeClr val="tx1">
                        <a:lumMod val="75000"/>
                      </a:schemeClr>
                    </a:solidFill>
                  </a:tcPr>
                </a:tc>
                <a:tc>
                  <a:txBody>
                    <a:bodyPr/>
                    <a:lstStyle/>
                    <a:p>
                      <a:pPr algn="l" fontAlgn="b"/>
                      <a:r>
                        <a:rPr lang="en-US" sz="1200" b="1" u="none" strike="noStrike">
                          <a:effectLst/>
                          <a:latin typeface="Arial" panose="020B0604020202020204" pitchFamily="34" charset="0"/>
                          <a:cs typeface="Arial" panose="020B0604020202020204" pitchFamily="34" charset="0"/>
                        </a:rPr>
                        <a:t>Annual Required Report Form(s)</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solidFill>
                      <a:schemeClr val="tx1">
                        <a:lumMod val="75000"/>
                      </a:schemeClr>
                    </a:solidFill>
                  </a:tcPr>
                </a:tc>
                <a:extLst>
                  <a:ext uri="{0D108BD9-81ED-4DB2-BD59-A6C34878D82A}">
                    <a16:rowId xmlns:a16="http://schemas.microsoft.com/office/drawing/2014/main" val="1810736490"/>
                  </a:ext>
                </a:extLst>
              </a:tr>
              <a:tr h="394352">
                <a:tc>
                  <a:txBody>
                    <a:bodyPr/>
                    <a:lstStyle/>
                    <a:p>
                      <a:pPr algn="ctr" fontAlgn="b"/>
                      <a:r>
                        <a:rPr lang="en-US" sz="1200" u="none" strike="noStrike">
                          <a:effectLst/>
                          <a:latin typeface="Arial"/>
                          <a:cs typeface="Arial"/>
                        </a:rPr>
                        <a:t>1</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a:cs typeface="Arial"/>
                        </a:rPr>
                        <a:t>Attestations</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panose="020B0604020202020204" pitchFamily="34" charset="0"/>
                          <a:cs typeface="Arial" panose="020B0604020202020204" pitchFamily="34" charset="0"/>
                        </a:rPr>
                        <a:t>Request example from CFC Contract Manager</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tc>
                <a:extLst>
                  <a:ext uri="{0D108BD9-81ED-4DB2-BD59-A6C34878D82A}">
                    <a16:rowId xmlns:a16="http://schemas.microsoft.com/office/drawing/2014/main" val="32214760"/>
                  </a:ext>
                </a:extLst>
              </a:tr>
              <a:tr h="394352">
                <a:tc>
                  <a:txBody>
                    <a:bodyPr/>
                    <a:lstStyle/>
                    <a:p>
                      <a:pPr algn="ctr" fontAlgn="b"/>
                      <a:r>
                        <a:rPr lang="en-US" sz="1200" u="none" strike="noStrike">
                          <a:effectLst/>
                          <a:latin typeface="Arial"/>
                          <a:cs typeface="Arial"/>
                        </a:rPr>
                        <a:t>2</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a:cs typeface="Arial"/>
                        </a:rPr>
                        <a:t>Updated Certificates of Insurance</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panose="020B0604020202020204" pitchFamily="34" charset="0"/>
                          <a:cs typeface="Arial" panose="020B0604020202020204" pitchFamily="34" charset="0"/>
                        </a:rPr>
                        <a:t>Request example from CFC Contract Manager</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tc>
                <a:extLst>
                  <a:ext uri="{0D108BD9-81ED-4DB2-BD59-A6C34878D82A}">
                    <a16:rowId xmlns:a16="http://schemas.microsoft.com/office/drawing/2014/main" val="612522977"/>
                  </a:ext>
                </a:extLst>
              </a:tr>
              <a:tr h="564858">
                <a:tc>
                  <a:txBody>
                    <a:bodyPr/>
                    <a:lstStyle/>
                    <a:p>
                      <a:pPr algn="ctr" fontAlgn="b"/>
                      <a:r>
                        <a:rPr lang="en-US" sz="1200" u="none" strike="noStrike">
                          <a:effectLst/>
                          <a:latin typeface="Arial"/>
                          <a:cs typeface="Arial"/>
                        </a:rPr>
                        <a:t>3</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a:effectLst/>
                          <a:latin typeface="Arial"/>
                          <a:cs typeface="Arial"/>
                        </a:rPr>
                        <a:t>Financial Audit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tc>
                <a:tc>
                  <a:txBody>
                    <a:bodyPr/>
                    <a:lstStyle/>
                    <a:p>
                      <a:pPr algn="l" fontAlgn="b"/>
                      <a:r>
                        <a:rPr lang="en-US" sz="1200" u="none" strike="noStrike">
                          <a:effectLst/>
                          <a:latin typeface="Arial" panose="020B0604020202020204" pitchFamily="34" charset="0"/>
                          <a:cs typeface="Arial" panose="020B0604020202020204" pitchFamily="34" charset="0"/>
                        </a:rPr>
                        <a:t>Request example from CFC Contract Manager</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598" marR="4598" marT="4598" marB="0" anchor="b"/>
                </a:tc>
                <a:extLst>
                  <a:ext uri="{0D108BD9-81ED-4DB2-BD59-A6C34878D82A}">
                    <a16:rowId xmlns:a16="http://schemas.microsoft.com/office/drawing/2014/main" val="3443716271"/>
                  </a:ext>
                </a:extLst>
              </a:tr>
              <a:tr h="551505">
                <a:tc>
                  <a:txBody>
                    <a:bodyPr/>
                    <a:lstStyle/>
                    <a:p>
                      <a:pPr algn="ctr" fontAlgn="b"/>
                      <a:r>
                        <a:rPr lang="en-US" sz="1200" u="none" strike="noStrike">
                          <a:effectLst/>
                          <a:latin typeface="Arial"/>
                          <a:cs typeface="Arial"/>
                        </a:rPr>
                        <a:t>4</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br>
                        <a:rPr lang="en-US" sz="1200" u="none" strike="noStrike">
                          <a:effectLst/>
                          <a:latin typeface="Arial"/>
                          <a:cs typeface="Arial"/>
                        </a:rPr>
                      </a:br>
                      <a:r>
                        <a:rPr lang="en-US" sz="1200" u="none" strike="noStrike">
                          <a:effectLst/>
                          <a:latin typeface="Arial"/>
                          <a:cs typeface="Arial"/>
                        </a:rPr>
                        <a:t>Required/Refresher Training Certifications</a:t>
                      </a:r>
                      <a:endParaRPr lang="en-US" sz="1200" b="0" i="0" u="none" strike="noStrike">
                        <a:solidFill>
                          <a:srgbClr val="000000"/>
                        </a:solidFill>
                        <a:effectLst/>
                        <a:latin typeface="Arial"/>
                        <a:cs typeface="Arial"/>
                      </a:endParaRPr>
                    </a:p>
                  </a:txBody>
                  <a:tcPr marL="4598" marR="4598" marT="4598" marB="0" anchor="b"/>
                </a:tc>
                <a:tc>
                  <a:txBody>
                    <a:bodyPr/>
                    <a:lstStyle/>
                    <a:p>
                      <a:pPr algn="l" fontAlgn="b"/>
                      <a:r>
                        <a:rPr lang="en-US" sz="1200" u="none" strike="noStrike" dirty="0">
                          <a:effectLst/>
                          <a:latin typeface="Arial"/>
                          <a:cs typeface="Arial"/>
                        </a:rPr>
                        <a:t>Security Awareness, HIPAA, Deaf and Hard of Hearing trainings can be accessed by clicking here: </a:t>
                      </a:r>
                      <a:r>
                        <a:rPr lang="en-US" sz="1200" u="none" strike="noStrike" dirty="0">
                          <a:effectLst/>
                          <a:latin typeface="Arial"/>
                          <a:cs typeface="Arial"/>
                          <a:hlinkClick r:id="rId4"/>
                        </a:rPr>
                        <a:t>https://www.myflfamilies.com/my-fl-learn</a:t>
                      </a:r>
                      <a:r>
                        <a:rPr lang="en-US" sz="1200" u="none" strike="noStrike" dirty="0">
                          <a:effectLst/>
                          <a:latin typeface="Arial"/>
                          <a:cs typeface="Arial"/>
                        </a:rPr>
                        <a:t>  </a:t>
                      </a:r>
                      <a:endParaRPr lang="en-US" sz="1200" b="0" i="0" u="none" strike="noStrike" dirty="0">
                        <a:solidFill>
                          <a:srgbClr val="000000"/>
                        </a:solidFill>
                        <a:effectLst/>
                        <a:latin typeface="Arial"/>
                        <a:cs typeface="Arial"/>
                      </a:endParaRPr>
                    </a:p>
                  </a:txBody>
                  <a:tcPr marL="4598" marR="4598" marT="4598" marB="0" anchor="b"/>
                </a:tc>
                <a:extLst>
                  <a:ext uri="{0D108BD9-81ED-4DB2-BD59-A6C34878D82A}">
                    <a16:rowId xmlns:a16="http://schemas.microsoft.com/office/drawing/2014/main" val="3834349624"/>
                  </a:ext>
                </a:extLst>
              </a:tr>
            </a:tbl>
          </a:graphicData>
        </a:graphic>
      </p:graphicFrame>
    </p:spTree>
    <p:extLst>
      <p:ext uri="{BB962C8B-B14F-4D97-AF65-F5344CB8AC3E}">
        <p14:creationId xmlns:p14="http://schemas.microsoft.com/office/powerpoint/2010/main" val="11552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6508-AF99-FB22-D66C-BE5F5F3690C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38113E4-DE36-11B3-81E5-1F005215FA51}"/>
              </a:ext>
            </a:extLst>
          </p:cNvPr>
          <p:cNvSpPr>
            <a:spLocks noGrp="1"/>
          </p:cNvSpPr>
          <p:nvPr>
            <p:ph type="title"/>
          </p:nvPr>
        </p:nvSpPr>
        <p:spPr>
          <a:xfrm>
            <a:off x="152400" y="297985"/>
            <a:ext cx="8305019" cy="1508760"/>
          </a:xfrm>
        </p:spPr>
        <p:txBody>
          <a:bodyPr>
            <a:normAutofit/>
          </a:bodyPr>
          <a:lstStyle/>
          <a:p>
            <a:pPr marL="571500" indent="-571500">
              <a:buFont typeface="+mj-lt"/>
              <a:buAutoNum type="romanUcPeriod" startAt="5"/>
            </a:pPr>
            <a:r>
              <a:rPr lang="en-US" sz="3600">
                <a:latin typeface="Arial" panose="020B0604020202020204" pitchFamily="34" charset="0"/>
                <a:cs typeface="Arial" panose="020B0604020202020204" pitchFamily="34" charset="0"/>
              </a:rPr>
              <a:t>Required reports</a:t>
            </a:r>
            <a:r>
              <a:rPr lang="en-US" sz="44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59065890-7512-E632-FF2F-DCBC01E912D3}"/>
              </a:ext>
            </a:extLst>
          </p:cNvPr>
          <p:cNvSpPr>
            <a:spLocks noGrp="1"/>
          </p:cNvSpPr>
          <p:nvPr>
            <p:ph type="sldNum" sz="quarter" idx="12"/>
          </p:nvPr>
        </p:nvSpPr>
        <p:spPr/>
        <p:txBody>
          <a:bodyPr/>
          <a:lstStyle/>
          <a:p>
            <a:fld id="{ADF27C92-F2BD-4ED8-94CF-53444FF271E0}" type="slidenum">
              <a:rPr lang="en-US" smtClean="0"/>
              <a:pPr/>
              <a:t>19</a:t>
            </a:fld>
            <a:endParaRPr lang="en-US"/>
          </a:p>
        </p:txBody>
      </p:sp>
      <p:sp>
        <p:nvSpPr>
          <p:cNvPr id="3" name="Content Placeholder 2">
            <a:extLst>
              <a:ext uri="{FF2B5EF4-FFF2-40B4-BE49-F238E27FC236}">
                <a16:creationId xmlns:a16="http://schemas.microsoft.com/office/drawing/2014/main" id="{36DB44CA-4EFE-D765-06CF-E392ED5069FD}"/>
              </a:ext>
            </a:extLst>
          </p:cNvPr>
          <p:cNvSpPr>
            <a:spLocks noGrp="1"/>
          </p:cNvSpPr>
          <p:nvPr>
            <p:ph idx="1"/>
          </p:nvPr>
        </p:nvSpPr>
        <p:spPr>
          <a:xfrm>
            <a:off x="381390" y="1976648"/>
            <a:ext cx="8381219" cy="4800600"/>
          </a:xfrm>
        </p:spPr>
        <p:txBody>
          <a:bodyPr vert="horz" lIns="91440" tIns="45720" rIns="91440" bIns="45720" rtlCol="0" anchor="ctr">
            <a:normAutofit/>
          </a:bodyPr>
          <a:lstStyle/>
          <a:p>
            <a:pPr marL="457200" indent="-457200">
              <a:lnSpc>
                <a:spcPct val="107000"/>
              </a:lnSpc>
              <a:spcBef>
                <a:spcPts val="0"/>
              </a:spcBef>
              <a:spcAft>
                <a:spcPts val="0"/>
              </a:spcAft>
              <a:buFont typeface="+mj-lt"/>
              <a:buAutoNum type="alphaUcPeriod" startAt="2"/>
              <a:tabLst>
                <a:tab pos="457200" algn="l"/>
              </a:tabLst>
            </a:pPr>
            <a:r>
              <a:rPr lang="en-US" sz="1800" u="sng">
                <a:latin typeface="Arial" panose="020B0604020202020204" pitchFamily="34" charset="0"/>
                <a:cs typeface="Arial" panose="020B0604020202020204" pitchFamily="34" charset="0"/>
              </a:rPr>
              <a:t>Required Reports Examples (Continued):</a:t>
            </a:r>
          </a:p>
          <a:p>
            <a:pPr marL="460375" indent="0">
              <a:lnSpc>
                <a:spcPct val="107000"/>
              </a:lnSpc>
              <a:spcBef>
                <a:spcPts val="0"/>
              </a:spcBef>
              <a:spcAft>
                <a:spcPts val="0"/>
              </a:spcAft>
              <a:buNone/>
              <a:tabLst>
                <a:tab pos="457200" algn="l"/>
              </a:tabLst>
            </a:pPr>
            <a:r>
              <a:rPr lang="en-US" sz="1800">
                <a:latin typeface="Arial" panose="020B0604020202020204" pitchFamily="34" charset="0"/>
                <a:cs typeface="Arial" panose="020B0604020202020204" pitchFamily="34" charset="0"/>
              </a:rPr>
              <a:t>Below are a few examples of required reports:</a:t>
            </a:r>
            <a:endParaRPr lang="en-US" sz="1800" b="1" kern="100">
              <a:effectLst/>
              <a:latin typeface="Arial" panose="020B06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1FE18A6-A9FA-8766-26AD-F2A2583103B4}"/>
              </a:ext>
            </a:extLst>
          </p:cNvPr>
          <p:cNvGraphicFramePr>
            <a:graphicFrameLocks noGrp="1"/>
          </p:cNvGraphicFramePr>
          <p:nvPr>
            <p:extLst>
              <p:ext uri="{D42A27DB-BD31-4B8C-83A1-F6EECF244321}">
                <p14:modId xmlns:p14="http://schemas.microsoft.com/office/powerpoint/2010/main" val="1820719570"/>
              </p:ext>
            </p:extLst>
          </p:nvPr>
        </p:nvGraphicFramePr>
        <p:xfrm>
          <a:off x="810239" y="3124200"/>
          <a:ext cx="7454900" cy="3158173"/>
        </p:xfrm>
        <a:graphic>
          <a:graphicData uri="http://schemas.openxmlformats.org/drawingml/2006/table">
            <a:tbl>
              <a:tblPr>
                <a:tableStyleId>{5C22544A-7EE6-4342-B048-85BDC9FD1C3A}</a:tableStyleId>
              </a:tblPr>
              <a:tblGrid>
                <a:gridCol w="939800">
                  <a:extLst>
                    <a:ext uri="{9D8B030D-6E8A-4147-A177-3AD203B41FA5}">
                      <a16:colId xmlns:a16="http://schemas.microsoft.com/office/drawing/2014/main" val="3559820759"/>
                    </a:ext>
                  </a:extLst>
                </a:gridCol>
                <a:gridCol w="2222500">
                  <a:extLst>
                    <a:ext uri="{9D8B030D-6E8A-4147-A177-3AD203B41FA5}">
                      <a16:colId xmlns:a16="http://schemas.microsoft.com/office/drawing/2014/main" val="1480998777"/>
                    </a:ext>
                  </a:extLst>
                </a:gridCol>
                <a:gridCol w="4292600">
                  <a:extLst>
                    <a:ext uri="{9D8B030D-6E8A-4147-A177-3AD203B41FA5}">
                      <a16:colId xmlns:a16="http://schemas.microsoft.com/office/drawing/2014/main" val="203895776"/>
                    </a:ext>
                  </a:extLst>
                </a:gridCol>
              </a:tblGrid>
              <a:tr h="557530">
                <a:tc>
                  <a:txBody>
                    <a:bodyPr/>
                    <a:lstStyle/>
                    <a:p>
                      <a:pPr algn="ctr" fontAlgn="ctr"/>
                      <a:r>
                        <a:rPr lang="en-US" sz="1200" b="1" u="none" strike="noStrike">
                          <a:effectLst/>
                          <a:latin typeface="Arial" panose="020B0604020202020204" pitchFamily="34" charset="0"/>
                          <a:cs typeface="Arial" panose="020B0604020202020204" pitchFamily="34" charset="0"/>
                        </a:rPr>
                        <a:t>#</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solidFill>
                      <a:schemeClr val="tx1">
                        <a:lumMod val="75000"/>
                      </a:schemeClr>
                    </a:solidFill>
                  </a:tcPr>
                </a:tc>
                <a:tc>
                  <a:txBody>
                    <a:bodyPr/>
                    <a:lstStyle/>
                    <a:p>
                      <a:pPr algn="l" fontAlgn="ctr"/>
                      <a:r>
                        <a:rPr lang="en-US" sz="1200" b="1" u="none" strike="noStrike">
                          <a:effectLst/>
                          <a:latin typeface="Arial" panose="020B0604020202020204" pitchFamily="34" charset="0"/>
                          <a:cs typeface="Arial" panose="020B0604020202020204" pitchFamily="34" charset="0"/>
                        </a:rPr>
                        <a:t>Report</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solidFill>
                      <a:schemeClr val="tx1">
                        <a:lumMod val="75000"/>
                      </a:schemeClr>
                    </a:solidFill>
                  </a:tcPr>
                </a:tc>
                <a:tc>
                  <a:txBody>
                    <a:bodyPr/>
                    <a:lstStyle/>
                    <a:p>
                      <a:pPr algn="l" fontAlgn="ctr"/>
                      <a:r>
                        <a:rPr lang="en-US" sz="1200" b="1" u="none" strike="noStrike">
                          <a:effectLst/>
                          <a:latin typeface="Arial" panose="020B0604020202020204" pitchFamily="34" charset="0"/>
                          <a:cs typeface="Arial" panose="020B0604020202020204" pitchFamily="34" charset="0"/>
                        </a:rPr>
                        <a:t>Quarterly Required Report Form(s)</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solidFill>
                      <a:schemeClr val="tx1">
                        <a:lumMod val="75000"/>
                      </a:schemeClr>
                    </a:solidFill>
                  </a:tcPr>
                </a:tc>
                <a:extLst>
                  <a:ext uri="{0D108BD9-81ED-4DB2-BD59-A6C34878D82A}">
                    <a16:rowId xmlns:a16="http://schemas.microsoft.com/office/drawing/2014/main" val="1845642603"/>
                  </a:ext>
                </a:extLst>
              </a:tr>
              <a:tr h="557530">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u="none" strike="noStrike">
                          <a:effectLst/>
                          <a:latin typeface="Arial" panose="020B0604020202020204" pitchFamily="34" charset="0"/>
                          <a:cs typeface="Arial" panose="020B0604020202020204" pitchFamily="34" charset="0"/>
                        </a:rPr>
                        <a:t>Exception Attestation</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a:hlinkClick r:id="rId3"/>
                        </a:rPr>
                        <a:t>Guidelines | Templates | Forms – Mental Health Substance Abuse Services (centralfloridacares.org)</a:t>
                      </a:r>
                      <a:endParaRPr lang="en-US" sz="1200" b="0" i="0" u="sng" strike="noStrike">
                        <a:solidFill>
                          <a:srgbClr val="467886"/>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612341830"/>
                  </a:ext>
                </a:extLst>
              </a:tr>
              <a:tr h="557530">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u="none" strike="noStrike">
                          <a:effectLst/>
                          <a:latin typeface="Arial" panose="020B0604020202020204" pitchFamily="34" charset="0"/>
                          <a:cs typeface="Arial" panose="020B0604020202020204" pitchFamily="34" charset="0"/>
                        </a:rPr>
                        <a:t>ROI Reports (only for appropriation projects)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u="sng" strike="noStrike">
                          <a:effectLst/>
                          <a:latin typeface="Arial" panose="020B0604020202020204" pitchFamily="34" charset="0"/>
                          <a:cs typeface="Arial" panose="020B0604020202020204" pitchFamily="34" charset="0"/>
                          <a:hlinkClick r:id="rId4"/>
                        </a:rPr>
                        <a:t>https://www.myflfamilies.com/sites/default/files/2023-06/Template%2030%20ROI%20Report%202021%2007%2001.pdf</a:t>
                      </a:r>
                      <a:r>
                        <a:rPr lang="en-US" sz="1200" u="sng" strike="noStrike">
                          <a:effectLst/>
                          <a:latin typeface="Arial" panose="020B0604020202020204" pitchFamily="34" charset="0"/>
                          <a:cs typeface="Arial" panose="020B0604020202020204" pitchFamily="34" charset="0"/>
                        </a:rPr>
                        <a:t> </a:t>
                      </a:r>
                      <a:endParaRPr lang="en-US" sz="1200" b="0" i="0" u="sng" strike="noStrike">
                        <a:solidFill>
                          <a:srgbClr val="467886"/>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190657458"/>
                  </a:ext>
                </a:extLst>
              </a:tr>
              <a:tr h="557530">
                <a:tc>
                  <a:txBody>
                    <a:bodyPr/>
                    <a:lstStyle/>
                    <a:p>
                      <a:pPr algn="ctr" fontAlgn="ctr"/>
                      <a:r>
                        <a:rPr lang="en-US" sz="1200" u="none" strike="noStrike">
                          <a:effectLst/>
                          <a:latin typeface="Arial" panose="020B0604020202020204" pitchFamily="34" charset="0"/>
                          <a:cs typeface="Arial" panose="020B0604020202020204" pitchFamily="34" charset="0"/>
                        </a:rPr>
                        <a:t>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Community Action Treatment (CAT)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u="sng" strike="noStrike">
                          <a:effectLst/>
                          <a:latin typeface="Arial" panose="020B0604020202020204" pitchFamily="34" charset="0"/>
                          <a:cs typeface="Arial" panose="020B0604020202020204" pitchFamily="34" charset="0"/>
                          <a:hlinkClick r:id="rId5"/>
                        </a:rPr>
                        <a:t>https://www.myflfamilies.com/sites/default/files/2025-01/Guidance%2032%20-%20CAT.pdf</a:t>
                      </a:r>
                      <a:r>
                        <a:rPr lang="en-US" sz="1200" u="sng" strike="noStrike">
                          <a:effectLst/>
                          <a:latin typeface="Arial" panose="020B0604020202020204" pitchFamily="34" charset="0"/>
                          <a:cs typeface="Arial" panose="020B0604020202020204" pitchFamily="34" charset="0"/>
                        </a:rPr>
                        <a:t> </a:t>
                      </a:r>
                      <a:endParaRPr lang="en-US" sz="1200" b="0" i="0" u="sng" strike="noStrike">
                        <a:solidFill>
                          <a:srgbClr val="467886"/>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4071494618"/>
                  </a:ext>
                </a:extLst>
              </a:tr>
              <a:tr h="557530">
                <a:tc>
                  <a:txBody>
                    <a:bodyPr/>
                    <a:lstStyle/>
                    <a:p>
                      <a:pPr algn="ctr" fontAlgn="ctr"/>
                      <a:r>
                        <a:rPr lang="en-US" sz="1200" u="none" strike="noStrike">
                          <a:effectLst/>
                          <a:latin typeface="Arial" panose="020B0604020202020204" pitchFamily="34" charset="0"/>
                          <a:cs typeface="Arial" panose="020B0604020202020204" pitchFamily="34" charset="0"/>
                        </a:rPr>
                        <a:t>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u="none" strike="noStrike">
                          <a:effectLst/>
                          <a:latin typeface="Arial" panose="020B0604020202020204" pitchFamily="34" charset="0"/>
                          <a:cs typeface="Arial" panose="020B0604020202020204" pitchFamily="34" charset="0"/>
                        </a:rPr>
                        <a:t>Invoice Reconciliation and Support Information (CF-MH 1040).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u="none" strike="noStrike">
                          <a:effectLst/>
                          <a:latin typeface="Arial" panose="020B0604020202020204" pitchFamily="34" charset="0"/>
                          <a:cs typeface="Arial" panose="020B0604020202020204" pitchFamily="34" charset="0"/>
                        </a:rPr>
                        <a:t>This includes a copy of a general ledger and trial balance for allowable expenditures.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066825669"/>
                  </a:ext>
                </a:extLst>
              </a:tr>
              <a:tr h="361950">
                <a:tc>
                  <a:txBody>
                    <a:bodyPr/>
                    <a:lstStyle/>
                    <a:p>
                      <a:pPr algn="ctr" fontAlgn="ctr"/>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u="none" strike="noStrike">
                          <a:effectLst/>
                          <a:latin typeface="Arial" panose="020B0604020202020204" pitchFamily="34" charset="0"/>
                          <a:cs typeface="Arial" panose="020B0604020202020204" pitchFamily="34" charset="0"/>
                        </a:rPr>
                        <a:t>NVRA Activities Reports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dirty="0">
                          <a:hlinkClick r:id="rId6"/>
                        </a:rPr>
                        <a:t>NVRA Voter Registration Agencies Quarterly Activities Report Form – Mental Health Substance Abuse Services (centralfloridacares.org)</a:t>
                      </a:r>
                      <a:endParaRPr lang="en-US" sz="1200" b="0" i="0" u="sng" strike="noStrike" dirty="0">
                        <a:solidFill>
                          <a:srgbClr val="467886"/>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557223336"/>
                  </a:ext>
                </a:extLst>
              </a:tr>
            </a:tbl>
          </a:graphicData>
        </a:graphic>
      </p:graphicFrame>
    </p:spTree>
    <p:extLst>
      <p:ext uri="{BB962C8B-B14F-4D97-AF65-F5344CB8AC3E}">
        <p14:creationId xmlns:p14="http://schemas.microsoft.com/office/powerpoint/2010/main" val="52477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A1654-CC7D-BFD4-F882-46CF27C2E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D1208-2589-3F3D-ECFA-C2E9945BCD7E}"/>
              </a:ext>
            </a:extLst>
          </p:cNvPr>
          <p:cNvSpPr>
            <a:spLocks noGrp="1"/>
          </p:cNvSpPr>
          <p:nvPr>
            <p:ph type="title"/>
          </p:nvPr>
        </p:nvSpPr>
        <p:spPr>
          <a:xfrm>
            <a:off x="0" y="2208879"/>
            <a:ext cx="9067800" cy="1676400"/>
          </a:xfrm>
        </p:spPr>
        <p:txBody>
          <a:bodyPr/>
          <a:lstStyle/>
          <a:p>
            <a:r>
              <a:rPr lang="en-US" sz="3600">
                <a:latin typeface="Arial" panose="020B0604020202020204" pitchFamily="34" charset="0"/>
                <a:cs typeface="Arial" panose="020B0604020202020204" pitchFamily="34" charset="0"/>
              </a:rPr>
              <a:t>Contracts Onboard Training</a:t>
            </a:r>
            <a:br>
              <a:rPr lang="en-US" sz="3600">
                <a:latin typeface="Arial" panose="020B0604020202020204" pitchFamily="34" charset="0"/>
                <a:cs typeface="Arial" panose="020B0604020202020204" pitchFamily="34" charset="0"/>
              </a:rPr>
            </a:br>
            <a:br>
              <a:rPr lang="en-US" sz="36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RV 1.27.25</a:t>
            </a:r>
            <a:endParaRPr lang="en-US" sz="360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E2E587C-D3FF-0A85-D4A7-2AFC967CF908}"/>
              </a:ext>
            </a:extLst>
          </p:cNvPr>
          <p:cNvSpPr>
            <a:spLocks noGrp="1"/>
          </p:cNvSpPr>
          <p:nvPr>
            <p:ph type="sldNum" sz="quarter" idx="12"/>
          </p:nvPr>
        </p:nvSpPr>
        <p:spPr/>
        <p:txBody>
          <a:bodyPr/>
          <a:lstStyle/>
          <a:p>
            <a:fld id="{ADF27C92-F2BD-4ED8-94CF-53444FF271E0}" type="slidenum">
              <a:rPr lang="en-US" smtClean="0"/>
              <a:t>2</a:t>
            </a:fld>
            <a:endParaRPr lang="en-US"/>
          </a:p>
        </p:txBody>
      </p:sp>
      <p:pic>
        <p:nvPicPr>
          <p:cNvPr id="10242" name="Picture 2" descr="Download Education, Online Learning, Icon. Royalty-Free Stock Illustration  Image - Pixabay">
            <a:extLst>
              <a:ext uri="{FF2B5EF4-FFF2-40B4-BE49-F238E27FC236}">
                <a16:creationId xmlns:a16="http://schemas.microsoft.com/office/drawing/2014/main" id="{92140185-72F5-EF08-9712-DA8D73B506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114800"/>
            <a:ext cx="2743200" cy="238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37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AB551-91AC-0B46-4C65-BB75FDFDBB6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98848C6-BF6F-AD14-4FAF-DEB54F33F452}"/>
              </a:ext>
            </a:extLst>
          </p:cNvPr>
          <p:cNvSpPr>
            <a:spLocks noGrp="1"/>
          </p:cNvSpPr>
          <p:nvPr>
            <p:ph type="title"/>
          </p:nvPr>
        </p:nvSpPr>
        <p:spPr>
          <a:xfrm>
            <a:off x="152400" y="297985"/>
            <a:ext cx="8305019" cy="1508760"/>
          </a:xfrm>
        </p:spPr>
        <p:txBody>
          <a:bodyPr>
            <a:normAutofit/>
          </a:bodyPr>
          <a:lstStyle/>
          <a:p>
            <a:pPr marL="571500" indent="-571500">
              <a:buFont typeface="+mj-lt"/>
              <a:buAutoNum type="romanUcPeriod" startAt="5"/>
            </a:pPr>
            <a:r>
              <a:rPr lang="en-US" sz="3600">
                <a:latin typeface="Arial" panose="020B0604020202020204" pitchFamily="34" charset="0"/>
                <a:cs typeface="Arial" panose="020B0604020202020204" pitchFamily="34" charset="0"/>
              </a:rPr>
              <a:t>Required reports</a:t>
            </a:r>
            <a:r>
              <a:rPr lang="en-US" sz="44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9E1254C-FA08-7A89-B34A-74458D957C59}"/>
              </a:ext>
            </a:extLst>
          </p:cNvPr>
          <p:cNvSpPr>
            <a:spLocks noGrp="1"/>
          </p:cNvSpPr>
          <p:nvPr>
            <p:ph type="sldNum" sz="quarter" idx="12"/>
          </p:nvPr>
        </p:nvSpPr>
        <p:spPr/>
        <p:txBody>
          <a:bodyPr/>
          <a:lstStyle/>
          <a:p>
            <a:fld id="{ADF27C92-F2BD-4ED8-94CF-53444FF271E0}" type="slidenum">
              <a:rPr lang="en-US" smtClean="0"/>
              <a:pPr/>
              <a:t>20</a:t>
            </a:fld>
            <a:endParaRPr lang="en-US"/>
          </a:p>
        </p:txBody>
      </p:sp>
      <p:sp>
        <p:nvSpPr>
          <p:cNvPr id="3" name="Content Placeholder 2">
            <a:extLst>
              <a:ext uri="{FF2B5EF4-FFF2-40B4-BE49-F238E27FC236}">
                <a16:creationId xmlns:a16="http://schemas.microsoft.com/office/drawing/2014/main" id="{AD5EB07F-8AEF-7B7A-50D8-A7929CB3361F}"/>
              </a:ext>
            </a:extLst>
          </p:cNvPr>
          <p:cNvSpPr>
            <a:spLocks noGrp="1"/>
          </p:cNvSpPr>
          <p:nvPr>
            <p:ph idx="1"/>
          </p:nvPr>
        </p:nvSpPr>
        <p:spPr>
          <a:xfrm>
            <a:off x="381390" y="1976648"/>
            <a:ext cx="8381219" cy="4800600"/>
          </a:xfrm>
        </p:spPr>
        <p:txBody>
          <a:bodyPr vert="horz" lIns="91440" tIns="45720" rIns="91440" bIns="45720" rtlCol="0" anchor="ctr">
            <a:normAutofit/>
          </a:bodyPr>
          <a:lstStyle/>
          <a:p>
            <a:pPr marL="457200" indent="-457200">
              <a:lnSpc>
                <a:spcPct val="107000"/>
              </a:lnSpc>
              <a:spcBef>
                <a:spcPts val="0"/>
              </a:spcBef>
              <a:spcAft>
                <a:spcPts val="0"/>
              </a:spcAft>
              <a:buFont typeface="+mj-lt"/>
              <a:buAutoNum type="alphaUcPeriod" startAt="2"/>
              <a:tabLst>
                <a:tab pos="457200" algn="l"/>
              </a:tabLst>
            </a:pPr>
            <a:r>
              <a:rPr lang="en-US" sz="1800" u="sng">
                <a:latin typeface="Arial" panose="020B0604020202020204" pitchFamily="34" charset="0"/>
                <a:cs typeface="Arial" panose="020B0604020202020204" pitchFamily="34" charset="0"/>
              </a:rPr>
              <a:t>Required Reports Examples (Continued):</a:t>
            </a:r>
          </a:p>
          <a:p>
            <a:pPr marL="460375" indent="0">
              <a:lnSpc>
                <a:spcPct val="107000"/>
              </a:lnSpc>
              <a:spcBef>
                <a:spcPts val="0"/>
              </a:spcBef>
              <a:spcAft>
                <a:spcPts val="0"/>
              </a:spcAft>
              <a:buNone/>
              <a:tabLst>
                <a:tab pos="457200" algn="l"/>
              </a:tabLst>
            </a:pPr>
            <a:r>
              <a:rPr lang="en-US" sz="1800">
                <a:latin typeface="Arial" panose="020B0604020202020204" pitchFamily="34" charset="0"/>
                <a:cs typeface="Arial" panose="020B0604020202020204" pitchFamily="34" charset="0"/>
              </a:rPr>
              <a:t>Below are a few examples of required reports:</a:t>
            </a:r>
            <a:endParaRPr lang="en-US" sz="1800" b="1" kern="100">
              <a:effectLst/>
              <a:latin typeface="Arial" panose="020B06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460375" indent="0">
              <a:lnSpc>
                <a:spcPct val="107000"/>
              </a:lnSpc>
              <a:spcBef>
                <a:spcPts val="0"/>
              </a:spcBef>
              <a:spcAft>
                <a:spcPts val="0"/>
              </a:spcAft>
              <a:buNone/>
              <a:tabLst>
                <a:tab pos="4572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C184F28-6D24-920A-C8BB-8F0E1C3FAED9}"/>
              </a:ext>
            </a:extLst>
          </p:cNvPr>
          <p:cNvGraphicFramePr>
            <a:graphicFrameLocks noGrp="1"/>
          </p:cNvGraphicFramePr>
          <p:nvPr>
            <p:extLst>
              <p:ext uri="{D42A27DB-BD31-4B8C-83A1-F6EECF244321}">
                <p14:modId xmlns:p14="http://schemas.microsoft.com/office/powerpoint/2010/main" val="1699662671"/>
              </p:ext>
            </p:extLst>
          </p:nvPr>
        </p:nvGraphicFramePr>
        <p:xfrm>
          <a:off x="838200" y="2926284"/>
          <a:ext cx="7289118" cy="2184113"/>
        </p:xfrm>
        <a:graphic>
          <a:graphicData uri="http://schemas.openxmlformats.org/drawingml/2006/table">
            <a:tbl>
              <a:tblPr>
                <a:tableStyleId>{5C22544A-7EE6-4342-B048-85BDC9FD1C3A}</a:tableStyleId>
              </a:tblPr>
              <a:tblGrid>
                <a:gridCol w="918901">
                  <a:extLst>
                    <a:ext uri="{9D8B030D-6E8A-4147-A177-3AD203B41FA5}">
                      <a16:colId xmlns:a16="http://schemas.microsoft.com/office/drawing/2014/main" val="843701435"/>
                    </a:ext>
                  </a:extLst>
                </a:gridCol>
                <a:gridCol w="2173076">
                  <a:extLst>
                    <a:ext uri="{9D8B030D-6E8A-4147-A177-3AD203B41FA5}">
                      <a16:colId xmlns:a16="http://schemas.microsoft.com/office/drawing/2014/main" val="3286469802"/>
                    </a:ext>
                  </a:extLst>
                </a:gridCol>
                <a:gridCol w="4197141">
                  <a:extLst>
                    <a:ext uri="{9D8B030D-6E8A-4147-A177-3AD203B41FA5}">
                      <a16:colId xmlns:a16="http://schemas.microsoft.com/office/drawing/2014/main" val="4216905324"/>
                    </a:ext>
                  </a:extLst>
                </a:gridCol>
              </a:tblGrid>
              <a:tr h="524668">
                <a:tc>
                  <a:txBody>
                    <a:bodyPr/>
                    <a:lstStyle/>
                    <a:p>
                      <a:pPr algn="ctr" fontAlgn="ctr"/>
                      <a:r>
                        <a:rPr lang="en-US" sz="1200" b="1" u="none" strike="noStrike">
                          <a:effectLst/>
                          <a:latin typeface="Arial" panose="020B0604020202020204" pitchFamily="34" charset="0"/>
                          <a:cs typeface="Arial" panose="020B0604020202020204" pitchFamily="34" charset="0"/>
                        </a:rPr>
                        <a:t>#</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solidFill>
                      <a:schemeClr val="tx1">
                        <a:lumMod val="75000"/>
                      </a:schemeClr>
                    </a:solidFill>
                  </a:tcPr>
                </a:tc>
                <a:tc>
                  <a:txBody>
                    <a:bodyPr/>
                    <a:lstStyle/>
                    <a:p>
                      <a:pPr algn="l" fontAlgn="ctr"/>
                      <a:r>
                        <a:rPr lang="en-US" sz="1200" b="1" u="none" strike="noStrike">
                          <a:effectLst/>
                          <a:latin typeface="Arial"/>
                          <a:cs typeface="Arial"/>
                        </a:rPr>
                        <a:t>Report</a:t>
                      </a:r>
                      <a:endParaRPr lang="en-US" sz="1200" b="1" i="0" u="none" strike="noStrike">
                        <a:solidFill>
                          <a:srgbClr val="000000"/>
                        </a:solidFill>
                        <a:effectLst/>
                        <a:latin typeface="Arial"/>
                        <a:cs typeface="Arial"/>
                      </a:endParaRPr>
                    </a:p>
                  </a:txBody>
                  <a:tcPr marL="4763" marR="4763" marT="4763" marB="0" anchor="ctr">
                    <a:solidFill>
                      <a:schemeClr val="tx1">
                        <a:lumMod val="75000"/>
                      </a:schemeClr>
                    </a:solidFill>
                  </a:tcPr>
                </a:tc>
                <a:tc>
                  <a:txBody>
                    <a:bodyPr/>
                    <a:lstStyle/>
                    <a:p>
                      <a:pPr algn="l" fontAlgn="ctr"/>
                      <a:r>
                        <a:rPr lang="en-US" sz="1200" b="1" u="none" strike="noStrike">
                          <a:effectLst/>
                          <a:latin typeface="Arial" panose="020B0604020202020204" pitchFamily="34" charset="0"/>
                          <a:cs typeface="Arial" panose="020B0604020202020204" pitchFamily="34" charset="0"/>
                        </a:rPr>
                        <a:t>Monthly Required Report Form(s)</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solidFill>
                      <a:schemeClr val="tx1">
                        <a:lumMod val="75000"/>
                      </a:schemeClr>
                    </a:solidFill>
                  </a:tcPr>
                </a:tc>
                <a:extLst>
                  <a:ext uri="{0D108BD9-81ED-4DB2-BD59-A6C34878D82A}">
                    <a16:rowId xmlns:a16="http://schemas.microsoft.com/office/drawing/2014/main" val="4001664052"/>
                  </a:ext>
                </a:extLst>
              </a:tr>
              <a:tr h="461581">
                <a:tc>
                  <a:txBody>
                    <a:bodyPr/>
                    <a:lstStyle/>
                    <a:p>
                      <a:pPr algn="ctr" fontAlgn="ctr"/>
                      <a:r>
                        <a:rPr lang="en-US" sz="1200" u="none" strike="noStrike">
                          <a:effectLst/>
                          <a:latin typeface="Arial"/>
                          <a:cs typeface="Arial"/>
                        </a:rPr>
                        <a:t>1</a:t>
                      </a:r>
                      <a:endParaRPr lang="en-US" sz="1200" b="0" i="0" u="none" strike="noStrike">
                        <a:solidFill>
                          <a:srgbClr val="000000"/>
                        </a:solidFill>
                        <a:effectLst/>
                        <a:latin typeface="Arial"/>
                        <a:cs typeface="Arial"/>
                      </a:endParaRPr>
                    </a:p>
                  </a:txBody>
                  <a:tcPr marL="4763" marR="4763" marT="4763" marB="0" anchor="ctr"/>
                </a:tc>
                <a:tc>
                  <a:txBody>
                    <a:bodyPr/>
                    <a:lstStyle/>
                    <a:p>
                      <a:pPr algn="l" fontAlgn="ctr"/>
                      <a:r>
                        <a:rPr lang="en-US" sz="1200" u="none" strike="noStrike">
                          <a:effectLst/>
                          <a:latin typeface="Arial"/>
                          <a:cs typeface="Arial"/>
                        </a:rPr>
                        <a:t>Program Data Report</a:t>
                      </a:r>
                      <a:endParaRPr lang="en-US" sz="1200" b="0" i="0" u="none" strike="noStrike">
                        <a:solidFill>
                          <a:srgbClr val="000000"/>
                        </a:solidFill>
                        <a:effectLst/>
                        <a:latin typeface="Arial"/>
                        <a:cs typeface="Arial"/>
                      </a:endParaRPr>
                    </a:p>
                  </a:txBody>
                  <a:tcPr marL="4763" marR="4763" marT="4763" marB="0" anchor="ctr"/>
                </a:tc>
                <a:tc>
                  <a:txBody>
                    <a:bodyPr/>
                    <a:lstStyle/>
                    <a:p>
                      <a:pPr algn="l" fontAlgn="ctr"/>
                      <a:r>
                        <a:rPr lang="en-US" sz="1200" u="sng" strike="noStrike">
                          <a:effectLst/>
                          <a:latin typeface="Arial"/>
                          <a:cs typeface="Arial"/>
                          <a:hlinkClick r:id="rId3"/>
                        </a:rPr>
                        <a:t>https://cfchsdata.org/Public/Logon?ReturnUrl=%2f</a:t>
                      </a:r>
                      <a:endParaRPr lang="en-US" sz="1200" u="sng" strike="noStrike">
                        <a:effectLst/>
                        <a:latin typeface="Arial"/>
                        <a:cs typeface="Arial"/>
                      </a:endParaRPr>
                    </a:p>
                  </a:txBody>
                  <a:tcPr marL="4763" marR="4763" marT="4763" marB="0" anchor="ctr"/>
                </a:tc>
                <a:extLst>
                  <a:ext uri="{0D108BD9-81ED-4DB2-BD59-A6C34878D82A}">
                    <a16:rowId xmlns:a16="http://schemas.microsoft.com/office/drawing/2014/main" val="3844449696"/>
                  </a:ext>
                </a:extLst>
              </a:tr>
              <a:tr h="609571">
                <a:tc>
                  <a:txBody>
                    <a:bodyPr/>
                    <a:lstStyle/>
                    <a:p>
                      <a:pPr algn="ctr" fontAlgn="ctr"/>
                      <a:r>
                        <a:rPr lang="en-US" sz="1200" u="none" strike="noStrike">
                          <a:effectLst/>
                          <a:latin typeface="Arial"/>
                          <a:cs typeface="Arial"/>
                        </a:rPr>
                        <a:t>2</a:t>
                      </a:r>
                      <a:endParaRPr lang="en-US" sz="1200" b="0" i="0" u="none" strike="noStrike">
                        <a:solidFill>
                          <a:srgbClr val="000000"/>
                        </a:solidFill>
                        <a:effectLst/>
                        <a:latin typeface="Arial"/>
                        <a:cs typeface="Arial"/>
                      </a:endParaRPr>
                    </a:p>
                  </a:txBody>
                  <a:tcPr marL="4763" marR="4763" marT="4763" marB="0" anchor="ctr"/>
                </a:tc>
                <a:tc>
                  <a:txBody>
                    <a:bodyPr/>
                    <a:lstStyle/>
                    <a:p>
                      <a:pPr algn="l" fontAlgn="ctr"/>
                      <a:r>
                        <a:rPr lang="en-US" sz="1200" u="none" strike="noStrike">
                          <a:effectLst/>
                          <a:latin typeface="Arial"/>
                          <a:cs typeface="Arial"/>
                        </a:rPr>
                        <a:t>Census and Wait List</a:t>
                      </a:r>
                      <a:endParaRPr lang="en-US" sz="1200" b="0" i="0" u="none" strike="noStrike">
                        <a:solidFill>
                          <a:srgbClr val="000000"/>
                        </a:solidFill>
                        <a:effectLst/>
                        <a:latin typeface="Arial"/>
                        <a:cs typeface="Arial"/>
                      </a:endParaRPr>
                    </a:p>
                  </a:txBody>
                  <a:tcPr marL="4763" marR="4763" marT="4763" marB="0" anchor="ctr"/>
                </a:tc>
                <a:tc>
                  <a:txBody>
                    <a:bodyPr/>
                    <a:lstStyle/>
                    <a:p>
                      <a:pPr algn="l" fontAlgn="ctr"/>
                      <a:r>
                        <a:rPr lang="en-US" sz="1200" b="0" u="none" strike="noStrike">
                          <a:effectLst/>
                          <a:latin typeface="Arial"/>
                          <a:cs typeface="Arial"/>
                        </a:rPr>
                        <a:t>Most forms can be found in guidance or templates from the following website: </a:t>
                      </a:r>
                      <a:r>
                        <a:rPr lang="en-US" sz="1200" u="sng" strike="noStrike">
                          <a:effectLst/>
                          <a:latin typeface="Arial"/>
                          <a:cs typeface="Arial"/>
                        </a:rPr>
                        <a:t> </a:t>
                      </a:r>
                      <a:r>
                        <a:rPr lang="en-US" sz="1200" u="sng" strike="noStrike">
                          <a:effectLst/>
                          <a:latin typeface="Arial"/>
                          <a:cs typeface="Arial"/>
                          <a:hlinkClick r:id="rId4"/>
                        </a:rPr>
                        <a:t>https://www.myflfamilies.com/services/samh/providers/managing-entities/managing-entities-fy24-25-templates</a:t>
                      </a:r>
                      <a:r>
                        <a:rPr lang="en-US" sz="1200" u="sng" strike="noStrike">
                          <a:effectLst/>
                          <a:latin typeface="Arial"/>
                          <a:cs typeface="Arial"/>
                        </a:rPr>
                        <a:t> </a:t>
                      </a:r>
                      <a:endParaRPr lang="en-US" sz="1200" b="0" i="0" u="sng" strike="noStrike">
                        <a:solidFill>
                          <a:srgbClr val="467886"/>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08358486"/>
                  </a:ext>
                </a:extLst>
              </a:tr>
              <a:tr h="461581">
                <a:tc>
                  <a:txBody>
                    <a:bodyPr/>
                    <a:lstStyle/>
                    <a:p>
                      <a:pPr algn="ctr" fontAlgn="ctr"/>
                      <a:r>
                        <a:rPr lang="en-US" sz="1200" u="none" strike="noStrike">
                          <a:effectLst/>
                          <a:latin typeface="Arial"/>
                          <a:cs typeface="Arial"/>
                        </a:rPr>
                        <a:t>3</a:t>
                      </a:r>
                      <a:endParaRPr lang="en-US" sz="1200" b="0" i="0" u="none" strike="noStrike">
                        <a:solidFill>
                          <a:srgbClr val="000000"/>
                        </a:solidFill>
                        <a:effectLst/>
                        <a:latin typeface="Arial"/>
                        <a:cs typeface="Arial"/>
                      </a:endParaRPr>
                    </a:p>
                  </a:txBody>
                  <a:tcPr marL="4763" marR="4763" marT="4763" marB="0" anchor="ctr"/>
                </a:tc>
                <a:tc>
                  <a:txBody>
                    <a:bodyPr/>
                    <a:lstStyle/>
                    <a:p>
                      <a:pPr algn="l" fontAlgn="ctr"/>
                      <a:r>
                        <a:rPr lang="en-US" sz="1200" u="none" strike="noStrike">
                          <a:effectLst/>
                          <a:latin typeface="Arial"/>
                          <a:cs typeface="Arial"/>
                        </a:rPr>
                        <a:t>Auxiliary Aids Service Records (HHS)</a:t>
                      </a:r>
                      <a:endParaRPr lang="en-US" sz="1200" b="0" i="0" u="none" strike="noStrike">
                        <a:solidFill>
                          <a:srgbClr val="000000"/>
                        </a:solidFill>
                        <a:effectLst/>
                        <a:latin typeface="Arial"/>
                        <a:cs typeface="Arial"/>
                      </a:endParaRPr>
                    </a:p>
                  </a:txBody>
                  <a:tcPr marL="4763" marR="4763" marT="4763" marB="0" anchor="ctr"/>
                </a:tc>
                <a:tc>
                  <a:txBody>
                    <a:bodyPr/>
                    <a:lstStyle/>
                    <a:p>
                      <a:pPr algn="l" fontAlgn="b"/>
                      <a:r>
                        <a:rPr lang="en-US" sz="1200" u="sng" strike="noStrike" dirty="0">
                          <a:effectLst/>
                          <a:latin typeface="Arial" panose="020B0604020202020204" pitchFamily="34" charset="0"/>
                          <a:cs typeface="Arial" panose="020B0604020202020204" pitchFamily="34" charset="0"/>
                          <a:hlinkClick r:id="rId5"/>
                        </a:rPr>
                        <a:t>https://fs16.formsite.com/DCFTraining/Monthly-Summary-Report/form_login.html</a:t>
                      </a:r>
                      <a:r>
                        <a:rPr lang="en-US" sz="1200" u="sng" strike="noStrike" dirty="0">
                          <a:effectLst/>
                          <a:latin typeface="Arial" panose="020B0604020202020204" pitchFamily="34" charset="0"/>
                          <a:cs typeface="Arial" panose="020B0604020202020204" pitchFamily="34" charset="0"/>
                        </a:rPr>
                        <a:t> </a:t>
                      </a:r>
                      <a:endParaRPr lang="en-US" sz="1200" b="0" i="0" u="sng" strike="noStrike" dirty="0">
                        <a:solidFill>
                          <a:srgbClr val="467886"/>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688400319"/>
                  </a:ext>
                </a:extLst>
              </a:tr>
            </a:tbl>
          </a:graphicData>
        </a:graphic>
      </p:graphicFrame>
      <p:graphicFrame>
        <p:nvGraphicFramePr>
          <p:cNvPr id="5" name="Table 4">
            <a:extLst>
              <a:ext uri="{FF2B5EF4-FFF2-40B4-BE49-F238E27FC236}">
                <a16:creationId xmlns:a16="http://schemas.microsoft.com/office/drawing/2014/main" id="{A4AC1325-4AB2-9C2D-2F8F-D778086F8A9D}"/>
              </a:ext>
            </a:extLst>
          </p:cNvPr>
          <p:cNvGraphicFramePr>
            <a:graphicFrameLocks noGrp="1"/>
          </p:cNvGraphicFramePr>
          <p:nvPr>
            <p:extLst>
              <p:ext uri="{D42A27DB-BD31-4B8C-83A1-F6EECF244321}">
                <p14:modId xmlns:p14="http://schemas.microsoft.com/office/powerpoint/2010/main" val="4001997701"/>
              </p:ext>
            </p:extLst>
          </p:nvPr>
        </p:nvGraphicFramePr>
        <p:xfrm>
          <a:off x="847917" y="5276718"/>
          <a:ext cx="7315200" cy="1365453"/>
        </p:xfrm>
        <a:graphic>
          <a:graphicData uri="http://schemas.openxmlformats.org/drawingml/2006/table">
            <a:tbl>
              <a:tblPr>
                <a:tableStyleId>{5C22544A-7EE6-4342-B048-85BDC9FD1C3A}</a:tableStyleId>
              </a:tblPr>
              <a:tblGrid>
                <a:gridCol w="922188">
                  <a:extLst>
                    <a:ext uri="{9D8B030D-6E8A-4147-A177-3AD203B41FA5}">
                      <a16:colId xmlns:a16="http://schemas.microsoft.com/office/drawing/2014/main" val="1040847619"/>
                    </a:ext>
                  </a:extLst>
                </a:gridCol>
                <a:gridCol w="2150196">
                  <a:extLst>
                    <a:ext uri="{9D8B030D-6E8A-4147-A177-3AD203B41FA5}">
                      <a16:colId xmlns:a16="http://schemas.microsoft.com/office/drawing/2014/main" val="305256400"/>
                    </a:ext>
                  </a:extLst>
                </a:gridCol>
                <a:gridCol w="4242816">
                  <a:extLst>
                    <a:ext uri="{9D8B030D-6E8A-4147-A177-3AD203B41FA5}">
                      <a16:colId xmlns:a16="http://schemas.microsoft.com/office/drawing/2014/main" val="3287618824"/>
                    </a:ext>
                  </a:extLst>
                </a:gridCol>
              </a:tblGrid>
              <a:tr h="433905">
                <a:tc>
                  <a:txBody>
                    <a:bodyPr/>
                    <a:lstStyle/>
                    <a:p>
                      <a:pPr algn="ctr" fontAlgn="ctr"/>
                      <a:r>
                        <a:rPr lang="en-US" sz="1200" b="1" u="none" strike="noStrike">
                          <a:effectLst/>
                          <a:latin typeface="Arial" panose="020B0604020202020204" pitchFamily="34" charset="0"/>
                          <a:cs typeface="Arial" panose="020B0604020202020204" pitchFamily="34" charset="0"/>
                        </a:rPr>
                        <a:t>#</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solidFill>
                      <a:schemeClr val="tx1">
                        <a:lumMod val="75000"/>
                      </a:schemeClr>
                    </a:solidFill>
                  </a:tcPr>
                </a:tc>
                <a:tc>
                  <a:txBody>
                    <a:bodyPr/>
                    <a:lstStyle/>
                    <a:p>
                      <a:pPr algn="l" fontAlgn="ctr"/>
                      <a:r>
                        <a:rPr lang="en-US" sz="1200" b="1" u="none" strike="noStrike">
                          <a:effectLst/>
                          <a:latin typeface="Arial" panose="020B0604020202020204" pitchFamily="34" charset="0"/>
                          <a:cs typeface="Arial" panose="020B0604020202020204" pitchFamily="34" charset="0"/>
                        </a:rPr>
                        <a:t>Report</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solidFill>
                      <a:schemeClr val="tx1">
                        <a:lumMod val="75000"/>
                      </a:schemeClr>
                    </a:solidFill>
                  </a:tcPr>
                </a:tc>
                <a:tc>
                  <a:txBody>
                    <a:bodyPr/>
                    <a:lstStyle/>
                    <a:p>
                      <a:pPr algn="l" fontAlgn="ctr"/>
                      <a:r>
                        <a:rPr lang="en-US" sz="1200" b="1" u="none" strike="noStrike">
                          <a:effectLst/>
                          <a:latin typeface="Arial" panose="020B0604020202020204" pitchFamily="34" charset="0"/>
                          <a:cs typeface="Arial" panose="020B0604020202020204" pitchFamily="34" charset="0"/>
                        </a:rPr>
                        <a:t>Ad-Hoc Required Report Form(s)</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solidFill>
                      <a:schemeClr val="tx1">
                        <a:lumMod val="75000"/>
                      </a:schemeClr>
                    </a:solidFill>
                  </a:tcPr>
                </a:tc>
                <a:extLst>
                  <a:ext uri="{0D108BD9-81ED-4DB2-BD59-A6C34878D82A}">
                    <a16:rowId xmlns:a16="http://schemas.microsoft.com/office/drawing/2014/main" val="856508009"/>
                  </a:ext>
                </a:extLst>
              </a:tr>
              <a:tr h="378145">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b"/>
                      <a:r>
                        <a:rPr lang="en-US" sz="1200" u="none" strike="noStrike">
                          <a:effectLst/>
                          <a:latin typeface="Arial" panose="020B0604020202020204" pitchFamily="34" charset="0"/>
                          <a:cs typeface="Arial" panose="020B0604020202020204" pitchFamily="34" charset="0"/>
                        </a:rPr>
                        <a:t>Incident Reports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ctr"/>
                      <a:r>
                        <a:rPr lang="en-US" sz="1200" u="none" strike="noStrike">
                          <a:effectLst/>
                          <a:latin typeface="Arial" panose="020B0604020202020204" pitchFamily="34" charset="0"/>
                          <a:cs typeface="Arial" panose="020B0604020202020204" pitchFamily="34" charset="0"/>
                        </a:rPr>
                        <a:t>Provided by CFC Risk Management Specialist.  Review  process for IR here ---&gt; </a:t>
                      </a:r>
                      <a:r>
                        <a:rPr lang="en-US" sz="1200" b="0" i="0" u="none" strike="noStrike">
                          <a:solidFill>
                            <a:srgbClr val="000000"/>
                          </a:solidFill>
                          <a:effectLst/>
                          <a:latin typeface="Arial" panose="020B0604020202020204" pitchFamily="34" charset="0"/>
                          <a:cs typeface="Arial" panose="020B0604020202020204" pitchFamily="34" charset="0"/>
                          <a:hlinkClick r:id="rId6"/>
                        </a:rPr>
                        <a:t>https://vimeo.com/552588687</a:t>
                      </a:r>
                      <a:r>
                        <a:rPr lang="en-US" sz="12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201694088"/>
                  </a:ext>
                </a:extLst>
              </a:tr>
              <a:tr h="459687">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u="none" strike="noStrike">
                          <a:effectLst/>
                          <a:latin typeface="Arial" panose="020B0604020202020204" pitchFamily="34" charset="0"/>
                          <a:cs typeface="Arial" panose="020B0604020202020204" pitchFamily="34" charset="0"/>
                        </a:rPr>
                        <a:t>Response to Monitoring/Corrective Action Plans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Provided by CFC Quality Assurance Specialist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410686949"/>
                  </a:ext>
                </a:extLst>
              </a:tr>
            </a:tbl>
          </a:graphicData>
        </a:graphic>
      </p:graphicFrame>
    </p:spTree>
    <p:extLst>
      <p:ext uri="{BB962C8B-B14F-4D97-AF65-F5344CB8AC3E}">
        <p14:creationId xmlns:p14="http://schemas.microsoft.com/office/powerpoint/2010/main" val="362745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766F1-4698-8190-67E6-36D602FB6C2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C500F3B-7CD7-2248-00D0-7AFAC4659F2B}"/>
              </a:ext>
            </a:extLst>
          </p:cNvPr>
          <p:cNvSpPr>
            <a:spLocks noGrp="1"/>
          </p:cNvSpPr>
          <p:nvPr>
            <p:ph type="title"/>
          </p:nvPr>
        </p:nvSpPr>
        <p:spPr>
          <a:xfrm>
            <a:off x="190499" y="297985"/>
            <a:ext cx="8228819" cy="1508760"/>
          </a:xfrm>
        </p:spPr>
        <p:txBody>
          <a:bodyPr vert="horz" lIns="91440" tIns="45720" rIns="91440" bIns="45720" rtlCol="0" anchor="ctr">
            <a:normAutofit/>
          </a:bodyPr>
          <a:lstStyle/>
          <a:p>
            <a:pPr marL="571500" indent="-571500">
              <a:buFont typeface="+mj-lt"/>
              <a:buAutoNum type="romanUcPeriod" startAt="5"/>
            </a:pPr>
            <a:r>
              <a:rPr lang="en-US" sz="3600">
                <a:latin typeface="Arial" panose="020B0604020202020204" pitchFamily="34" charset="0"/>
                <a:cs typeface="Arial" panose="020B0604020202020204" pitchFamily="34" charset="0"/>
              </a:rPr>
              <a:t>Required reports</a:t>
            </a:r>
            <a:r>
              <a:rPr lang="en-US" sz="44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4B011B0-79E1-21C0-61E0-F12B78502286}"/>
              </a:ext>
            </a:extLst>
          </p:cNvPr>
          <p:cNvSpPr>
            <a:spLocks noGrp="1"/>
          </p:cNvSpPr>
          <p:nvPr>
            <p:ph type="sldNum" sz="quarter" idx="12"/>
          </p:nvPr>
        </p:nvSpPr>
        <p:spPr/>
        <p:txBody>
          <a:bodyPr/>
          <a:lstStyle/>
          <a:p>
            <a:fld id="{ADF27C92-F2BD-4ED8-94CF-53444FF271E0}" type="slidenum">
              <a:rPr lang="en-US" smtClean="0"/>
              <a:pPr/>
              <a:t>21</a:t>
            </a:fld>
            <a:endParaRPr lang="en-US"/>
          </a:p>
        </p:txBody>
      </p:sp>
      <p:sp>
        <p:nvSpPr>
          <p:cNvPr id="4" name="Content Placeholder 3">
            <a:extLst>
              <a:ext uri="{FF2B5EF4-FFF2-40B4-BE49-F238E27FC236}">
                <a16:creationId xmlns:a16="http://schemas.microsoft.com/office/drawing/2014/main" id="{AEBA133D-6A85-E9E0-7D28-EA2778EACABF}"/>
              </a:ext>
            </a:extLst>
          </p:cNvPr>
          <p:cNvSpPr>
            <a:spLocks noGrp="1"/>
          </p:cNvSpPr>
          <p:nvPr>
            <p:ph idx="1"/>
          </p:nvPr>
        </p:nvSpPr>
        <p:spPr>
          <a:xfrm>
            <a:off x="-39880" y="2011679"/>
            <a:ext cx="8305019" cy="4304279"/>
          </a:xfrm>
        </p:spPr>
        <p:txBody>
          <a:bodyPr vert="horz" lIns="91440" tIns="45720" rIns="91440" bIns="45720" rtlCol="0" anchor="ctr">
            <a:noAutofit/>
          </a:bodyPr>
          <a:lstStyle/>
          <a:p>
            <a:pPr marL="739775" indent="-514350">
              <a:lnSpc>
                <a:spcPct val="110000"/>
              </a:lnSpc>
              <a:spcBef>
                <a:spcPts val="0"/>
              </a:spcBef>
              <a:spcAft>
                <a:spcPts val="0"/>
              </a:spcAft>
              <a:buFont typeface="+mj-lt"/>
              <a:buAutoNum type="alphaUcPeriod" startAt="3"/>
            </a:pPr>
            <a:r>
              <a:rPr lang="en-US" sz="1600" u="sng">
                <a:latin typeface="Arial" panose="020B0604020202020204" pitchFamily="34" charset="0"/>
                <a:cs typeface="Arial" panose="020B0604020202020204" pitchFamily="34" charset="0"/>
              </a:rPr>
              <a:t>Report Tracking System (RTS):</a:t>
            </a:r>
          </a:p>
          <a:p>
            <a:pPr marL="742950" indent="0">
              <a:lnSpc>
                <a:spcPct val="110000"/>
              </a:lnSpc>
              <a:spcBef>
                <a:spcPts val="0"/>
              </a:spcBef>
              <a:spcAft>
                <a:spcPts val="0"/>
              </a:spcAft>
              <a:buNone/>
            </a:pPr>
            <a:r>
              <a:rPr lang="en-US" sz="1600">
                <a:latin typeface="Arial" panose="020B0604020202020204" pitchFamily="34" charset="0"/>
                <a:cs typeface="Arial" panose="020B0604020202020204" pitchFamily="34" charset="0"/>
              </a:rPr>
              <a:t>CFC has created a user-friendly Report Tracking System to submit and track applicable Exhibit B Required Reports utilizing the following Cognito webpage:</a:t>
            </a:r>
          </a:p>
          <a:p>
            <a:pPr marL="742950" indent="0">
              <a:lnSpc>
                <a:spcPct val="110000"/>
              </a:lnSpc>
              <a:spcBef>
                <a:spcPts val="0"/>
              </a:spcBef>
              <a:spcAft>
                <a:spcPts val="0"/>
              </a:spcAft>
              <a:buNone/>
            </a:pPr>
            <a:endParaRPr lang="en-US" sz="1600">
              <a:latin typeface="Arial" panose="020B0604020202020204" pitchFamily="34" charset="0"/>
              <a:cs typeface="Arial" panose="020B0604020202020204" pitchFamily="34" charset="0"/>
              <a:hlinkClick r:id="rId3"/>
            </a:endParaRPr>
          </a:p>
          <a:p>
            <a:pPr marL="742950" indent="0">
              <a:lnSpc>
                <a:spcPct val="110000"/>
              </a:lnSpc>
              <a:spcBef>
                <a:spcPts val="0"/>
              </a:spcBef>
              <a:spcAft>
                <a:spcPts val="0"/>
              </a:spcAft>
              <a:buNone/>
            </a:pPr>
            <a:r>
              <a:rPr lang="en-US" sz="1600">
                <a:latin typeface="Arial" panose="020B0604020202020204" pitchFamily="34" charset="0"/>
                <a:cs typeface="Arial" panose="020B0604020202020204" pitchFamily="34" charset="0"/>
                <a:hlinkClick r:id="rId3"/>
              </a:rPr>
              <a:t>https://www.cognitoforms.com/CentralFloridaCaresHealthSystemInc1/ReportTrackingSystemRTS</a:t>
            </a:r>
            <a:r>
              <a:rPr lang="en-US" sz="1600">
                <a:latin typeface="Arial" panose="020B0604020202020204" pitchFamily="34" charset="0"/>
                <a:cs typeface="Arial" panose="020B0604020202020204" pitchFamily="34" charset="0"/>
              </a:rPr>
              <a:t> </a:t>
            </a:r>
          </a:p>
          <a:p>
            <a:pPr marL="742950" indent="0">
              <a:lnSpc>
                <a:spcPct val="110000"/>
              </a:lnSpc>
              <a:spcBef>
                <a:spcPts val="0"/>
              </a:spcBef>
              <a:spcAft>
                <a:spcPts val="0"/>
              </a:spcAft>
              <a:buNone/>
            </a:pPr>
            <a:endParaRPr lang="en-US" sz="1600">
              <a:latin typeface="Arial" panose="020B0604020202020204" pitchFamily="34" charset="0"/>
              <a:cs typeface="Arial" panose="020B0604020202020204" pitchFamily="34" charset="0"/>
            </a:endParaRPr>
          </a:p>
          <a:p>
            <a:pPr marL="742950" indent="0">
              <a:lnSpc>
                <a:spcPct val="110000"/>
              </a:lnSpc>
              <a:spcBef>
                <a:spcPts val="0"/>
              </a:spcBef>
              <a:spcAft>
                <a:spcPts val="0"/>
              </a:spcAft>
              <a:buNone/>
            </a:pPr>
            <a:r>
              <a:rPr lang="en-US" sz="1600">
                <a:latin typeface="Arial" panose="020B0604020202020204" pitchFamily="34" charset="0"/>
                <a:cs typeface="Arial" panose="020B0604020202020204" pitchFamily="34" charset="0"/>
              </a:rPr>
              <a:t>This process provides efficient visibility of live actions and timely report performance progress by integrating the following functions:</a:t>
            </a:r>
          </a:p>
          <a:p>
            <a:pPr marL="683895" indent="-342900">
              <a:spcBef>
                <a:spcPts val="0"/>
              </a:spcBef>
              <a:spcAft>
                <a:spcPts val="0"/>
              </a:spcAft>
              <a:buFont typeface="+mj-lt"/>
              <a:buAutoNum type="arabicPeriod"/>
            </a:pPr>
            <a:endParaRPr lang="en-US" sz="1600">
              <a:latin typeface="Arial" panose="020B0604020202020204" pitchFamily="34" charset="0"/>
              <a:cs typeface="Arial" panose="020B0604020202020204" pitchFamily="34" charset="0"/>
            </a:endParaRPr>
          </a:p>
          <a:p>
            <a:pPr marL="1598295" lvl="4" indent="-342900">
              <a:spcBef>
                <a:spcPts val="0"/>
              </a:spcBef>
              <a:spcAft>
                <a:spcPts val="0"/>
              </a:spcAft>
              <a:buFont typeface="+mj-lt"/>
              <a:buAutoNum type="arabicPeriod"/>
            </a:pPr>
            <a:r>
              <a:rPr lang="en-US">
                <a:latin typeface="Arial" panose="020B0604020202020204" pitchFamily="34" charset="0"/>
                <a:cs typeface="Arial" panose="020B0604020202020204" pitchFamily="34" charset="0"/>
              </a:rPr>
              <a:t>Provider contact information</a:t>
            </a:r>
          </a:p>
          <a:p>
            <a:pPr marL="1598295" lvl="4" indent="-342900">
              <a:spcBef>
                <a:spcPts val="0"/>
              </a:spcBef>
              <a:spcAft>
                <a:spcPts val="0"/>
              </a:spcAft>
              <a:buFont typeface="+mj-lt"/>
              <a:buAutoNum type="arabicPeriod"/>
            </a:pPr>
            <a:r>
              <a:rPr lang="en-US">
                <a:latin typeface="Arial" panose="020B0604020202020204" pitchFamily="34" charset="0"/>
                <a:cs typeface="Arial" panose="020B0604020202020204" pitchFamily="34" charset="0"/>
              </a:rPr>
              <a:t>Report upload</a:t>
            </a:r>
          </a:p>
          <a:p>
            <a:pPr marL="1598295" lvl="4" indent="-342900">
              <a:spcBef>
                <a:spcPts val="0"/>
              </a:spcBef>
              <a:spcAft>
                <a:spcPts val="0"/>
              </a:spcAft>
              <a:buFont typeface="+mj-lt"/>
              <a:buAutoNum type="arabicPeriod"/>
            </a:pPr>
            <a:r>
              <a:rPr lang="en-US">
                <a:latin typeface="Arial" panose="020B0604020202020204" pitchFamily="34" charset="0"/>
                <a:cs typeface="Arial" panose="020B0604020202020204" pitchFamily="34" charset="0"/>
              </a:rPr>
              <a:t>Notifications</a:t>
            </a:r>
          </a:p>
          <a:p>
            <a:pPr marL="798195" lvl="2" indent="0">
              <a:spcBef>
                <a:spcPts val="0"/>
              </a:spcBef>
              <a:spcAft>
                <a:spcPts val="0"/>
              </a:spcAft>
              <a:buNone/>
            </a:pPr>
            <a:endParaRPr lang="en-US" sz="1600">
              <a:effectLst/>
              <a:latin typeface="Arial" panose="020B0604020202020204" pitchFamily="34" charset="0"/>
              <a:ea typeface="Aptos" panose="020B0004020202020204" pitchFamily="34" charset="0"/>
              <a:cs typeface="Arial" panose="020B0604020202020204" pitchFamily="34" charset="0"/>
            </a:endParaRPr>
          </a:p>
          <a:p>
            <a:pPr marL="798195" lvl="2" indent="0">
              <a:spcBef>
                <a:spcPts val="0"/>
              </a:spcBef>
              <a:spcAft>
                <a:spcPts val="0"/>
              </a:spcAft>
              <a:buNone/>
            </a:pPr>
            <a:r>
              <a:rPr lang="en-US" sz="1600">
                <a:effectLst/>
                <a:latin typeface="Arial"/>
                <a:ea typeface="Aptos" panose="020B0004020202020204" pitchFamily="34" charset="0"/>
                <a:cs typeface="Arial"/>
              </a:rPr>
              <a:t>You may also find the RTS PowerPoint presentation along with other helpful training material </a:t>
            </a:r>
            <a:r>
              <a:rPr lang="en-US" sz="1600">
                <a:latin typeface="Arial"/>
                <a:ea typeface="Aptos" panose="020B0004020202020204" pitchFamily="34" charset="0"/>
                <a:cs typeface="Arial"/>
              </a:rPr>
              <a:t>on our</a:t>
            </a:r>
            <a:r>
              <a:rPr lang="en-US" sz="1600">
                <a:effectLst/>
                <a:latin typeface="Arial"/>
                <a:ea typeface="Aptos" panose="020B0004020202020204" pitchFamily="34" charset="0"/>
                <a:cs typeface="Arial"/>
              </a:rPr>
              <a:t> website by accessing the following link:</a:t>
            </a:r>
          </a:p>
          <a:p>
            <a:pPr marL="798195" lvl="2" indent="0">
              <a:spcBef>
                <a:spcPts val="0"/>
              </a:spcBef>
              <a:spcAft>
                <a:spcPts val="0"/>
              </a:spcAft>
              <a:buNone/>
            </a:pPr>
            <a:endParaRPr lang="en-US" sz="1600">
              <a:latin typeface="Arial"/>
              <a:ea typeface="Aptos" panose="020B0004020202020204" pitchFamily="34" charset="0"/>
              <a:cs typeface="Arial"/>
            </a:endParaRPr>
          </a:p>
          <a:p>
            <a:pPr marL="798195" lvl="2" indent="0">
              <a:spcBef>
                <a:spcPts val="0"/>
              </a:spcBef>
              <a:spcAft>
                <a:spcPts val="0"/>
              </a:spcAft>
              <a:buNone/>
            </a:pPr>
            <a:r>
              <a:rPr lang="en-US" sz="1600">
                <a:hlinkClick r:id="rId4"/>
              </a:rPr>
              <a:t>Guidelines | Templates | Forms – Mental Health Substance Abuse Services (centralfloridacares.org)</a:t>
            </a:r>
            <a:endParaRPr lang="en-US" sz="1600">
              <a:effectLst/>
              <a:latin typeface="Arial"/>
              <a:ea typeface="Aptos" panose="020B0004020202020204" pitchFamily="34" charset="0"/>
              <a:cs typeface="Arial"/>
            </a:endParaRPr>
          </a:p>
        </p:txBody>
      </p:sp>
    </p:spTree>
    <p:extLst>
      <p:ext uri="{BB962C8B-B14F-4D97-AF65-F5344CB8AC3E}">
        <p14:creationId xmlns:p14="http://schemas.microsoft.com/office/powerpoint/2010/main" val="401819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20CD-FE7E-2DE8-9EA2-DECC2C00226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7C17966-043B-D96F-389F-58ACD5B5E87C}"/>
              </a:ext>
            </a:extLst>
          </p:cNvPr>
          <p:cNvSpPr>
            <a:spLocks noGrp="1"/>
          </p:cNvSpPr>
          <p:nvPr>
            <p:ph type="title"/>
          </p:nvPr>
        </p:nvSpPr>
        <p:spPr>
          <a:xfrm>
            <a:off x="190499" y="297985"/>
            <a:ext cx="8228819" cy="1508760"/>
          </a:xfrm>
        </p:spPr>
        <p:txBody>
          <a:bodyPr vert="horz" lIns="91440" tIns="45720" rIns="91440" bIns="45720" rtlCol="0" anchor="ctr">
            <a:normAutofit/>
          </a:bodyPr>
          <a:lstStyle/>
          <a:p>
            <a:pPr marL="571500" indent="-571500">
              <a:buFont typeface="+mj-lt"/>
              <a:buAutoNum type="romanUcPeriod" startAt="5"/>
            </a:pPr>
            <a:r>
              <a:rPr lang="en-US" sz="3600">
                <a:latin typeface="Arial" panose="020B0604020202020204" pitchFamily="34" charset="0"/>
                <a:cs typeface="Arial" panose="020B0604020202020204" pitchFamily="34" charset="0"/>
              </a:rPr>
              <a:t>Required reports</a:t>
            </a:r>
            <a:r>
              <a:rPr lang="en-US" sz="44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8200F1D-B1C6-88CC-66AB-F9D32804D74A}"/>
              </a:ext>
            </a:extLst>
          </p:cNvPr>
          <p:cNvSpPr>
            <a:spLocks noGrp="1"/>
          </p:cNvSpPr>
          <p:nvPr>
            <p:ph type="sldNum" sz="quarter" idx="12"/>
          </p:nvPr>
        </p:nvSpPr>
        <p:spPr/>
        <p:txBody>
          <a:bodyPr/>
          <a:lstStyle/>
          <a:p>
            <a:fld id="{ADF27C92-F2BD-4ED8-94CF-53444FF271E0}" type="slidenum">
              <a:rPr lang="en-US" smtClean="0"/>
              <a:pPr/>
              <a:t>22</a:t>
            </a:fld>
            <a:endParaRPr lang="en-US"/>
          </a:p>
        </p:txBody>
      </p:sp>
      <p:sp>
        <p:nvSpPr>
          <p:cNvPr id="4" name="Content Placeholder 3">
            <a:extLst>
              <a:ext uri="{FF2B5EF4-FFF2-40B4-BE49-F238E27FC236}">
                <a16:creationId xmlns:a16="http://schemas.microsoft.com/office/drawing/2014/main" id="{AA51C9B8-DDF4-4A42-F770-C83D94693238}"/>
              </a:ext>
            </a:extLst>
          </p:cNvPr>
          <p:cNvSpPr>
            <a:spLocks noGrp="1"/>
          </p:cNvSpPr>
          <p:nvPr>
            <p:ph idx="1"/>
          </p:nvPr>
        </p:nvSpPr>
        <p:spPr>
          <a:xfrm>
            <a:off x="190499" y="1752600"/>
            <a:ext cx="8305019" cy="4206240"/>
          </a:xfrm>
        </p:spPr>
        <p:txBody>
          <a:bodyPr vert="horz" lIns="91440" tIns="45720" rIns="91440" bIns="45720" rtlCol="0" anchor="ctr">
            <a:normAutofit/>
          </a:bodyPr>
          <a:lstStyle/>
          <a:p>
            <a:pPr marL="739775" indent="-514350">
              <a:lnSpc>
                <a:spcPct val="110000"/>
              </a:lnSpc>
              <a:spcBef>
                <a:spcPts val="0"/>
              </a:spcBef>
              <a:spcAft>
                <a:spcPts val="0"/>
              </a:spcAft>
              <a:buFont typeface="+mj-lt"/>
              <a:buAutoNum type="alphaUcPeriod" startAt="4"/>
            </a:pPr>
            <a:r>
              <a:rPr lang="en-US" sz="1800" u="sng">
                <a:latin typeface="Arial" panose="020B0604020202020204" pitchFamily="34" charset="0"/>
                <a:cs typeface="Arial" panose="020B0604020202020204" pitchFamily="34" charset="0"/>
              </a:rPr>
              <a:t>Exhibit B Crosswalk:</a:t>
            </a:r>
          </a:p>
          <a:p>
            <a:pPr marL="742950" indent="0">
              <a:lnSpc>
                <a:spcPct val="110000"/>
              </a:lnSpc>
              <a:spcBef>
                <a:spcPts val="0"/>
              </a:spcBef>
              <a:spcAft>
                <a:spcPts val="0"/>
              </a:spcAft>
              <a:buNone/>
            </a:pPr>
            <a:r>
              <a:rPr lang="en-US" sz="1800">
                <a:latin typeface="Arial"/>
                <a:cs typeface="Arial"/>
              </a:rPr>
              <a:t>A crosswalk spreadsheet with all reports listed in the Exhibit B can be accessed by clicking on the link below.  The crosswalk provides information on how each report on the Exhibit B is named in the new Report Tracking System (RTS) and/or if a report is required to be submitted through a system other than RTS.</a:t>
            </a:r>
          </a:p>
          <a:p>
            <a:pPr marL="742950" indent="0">
              <a:lnSpc>
                <a:spcPct val="110000"/>
              </a:lnSpc>
              <a:spcBef>
                <a:spcPts val="0"/>
              </a:spcBef>
              <a:spcAft>
                <a:spcPts val="0"/>
              </a:spcAft>
              <a:buNone/>
            </a:pPr>
            <a:endParaRPr lang="en-US" sz="1800">
              <a:latin typeface="Arial" panose="020B0604020202020204" pitchFamily="34" charset="0"/>
              <a:cs typeface="Arial" panose="020B0604020202020204" pitchFamily="34" charset="0"/>
            </a:endParaRPr>
          </a:p>
          <a:p>
            <a:pPr marL="742950" indent="0">
              <a:lnSpc>
                <a:spcPct val="110000"/>
              </a:lnSpc>
              <a:spcBef>
                <a:spcPts val="0"/>
              </a:spcBef>
              <a:spcAft>
                <a:spcPts val="0"/>
              </a:spcAft>
              <a:buNone/>
            </a:pPr>
            <a:r>
              <a:rPr lang="en-US" sz="1800">
                <a:latin typeface="Arial" panose="020B0604020202020204" pitchFamily="34" charset="0"/>
                <a:cs typeface="Arial" panose="020B0604020202020204" pitchFamily="34" charset="0"/>
                <a:hlinkClick r:id="rId3"/>
              </a:rPr>
              <a:t>https://centralfloridacares.org/wp-content/uploads/2024/03/Exhibit-B-with-Crosswalk-to-RTS_2-16-2024.xlsx</a:t>
            </a:r>
            <a:r>
              <a:rPr lang="en-US" sz="18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67663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8879"/>
            <a:ext cx="9067800" cy="1676400"/>
          </a:xfrm>
        </p:spPr>
        <p:txBody>
          <a:bodyPr/>
          <a:lstStyle/>
          <a:p>
            <a:r>
              <a:rPr lang="en-US" sz="3600" err="1">
                <a:latin typeface="Arial" panose="020B0604020202020204" pitchFamily="34" charset="0"/>
                <a:cs typeface="Arial" panose="020B0604020202020204" pitchFamily="34" charset="0"/>
              </a:rPr>
              <a:t>ConcordNOW</a:t>
            </a:r>
            <a:r>
              <a:rPr lang="en-US" sz="3600">
                <a:latin typeface="Arial" panose="020B0604020202020204" pitchFamily="34" charset="0"/>
                <a:cs typeface="Arial" panose="020B0604020202020204" pitchFamily="34" charset="0"/>
              </a:rPr>
              <a:t> </a:t>
            </a:r>
            <a:br>
              <a:rPr lang="en-US" sz="3600">
                <a:latin typeface="Arial" panose="020B0604020202020204" pitchFamily="34" charset="0"/>
                <a:cs typeface="Arial" panose="020B0604020202020204" pitchFamily="34" charset="0"/>
              </a:rPr>
            </a:br>
            <a:r>
              <a:rPr lang="en-US" sz="3600" err="1">
                <a:latin typeface="Arial" panose="020B0604020202020204" pitchFamily="34" charset="0"/>
                <a:cs typeface="Arial" panose="020B0604020202020204" pitchFamily="34" charset="0"/>
              </a:rPr>
              <a:t>cONTRACt</a:t>
            </a:r>
            <a:r>
              <a:rPr lang="en-US" sz="3600">
                <a:latin typeface="Arial" panose="020B0604020202020204" pitchFamily="34" charset="0"/>
                <a:cs typeface="Arial" panose="020B0604020202020204" pitchFamily="34" charset="0"/>
              </a:rPr>
              <a:t> Management</a:t>
            </a:r>
          </a:p>
        </p:txBody>
      </p:sp>
      <p:sp>
        <p:nvSpPr>
          <p:cNvPr id="3" name="Slide Number Placeholder 2">
            <a:extLst>
              <a:ext uri="{FF2B5EF4-FFF2-40B4-BE49-F238E27FC236}">
                <a16:creationId xmlns:a16="http://schemas.microsoft.com/office/drawing/2014/main" id="{EBC1DD0D-6EED-2D57-3D0D-2817A24B1487}"/>
              </a:ext>
            </a:extLst>
          </p:cNvPr>
          <p:cNvSpPr>
            <a:spLocks noGrp="1"/>
          </p:cNvSpPr>
          <p:nvPr>
            <p:ph type="sldNum" sz="quarter" idx="12"/>
          </p:nvPr>
        </p:nvSpPr>
        <p:spPr/>
        <p:txBody>
          <a:bodyPr/>
          <a:lstStyle/>
          <a:p>
            <a:fld id="{ADF27C92-F2BD-4ED8-94CF-53444FF271E0}" type="slidenum">
              <a:rPr lang="en-US" smtClean="0"/>
              <a:t>23</a:t>
            </a:fld>
            <a:endParaRPr lang="en-US"/>
          </a:p>
        </p:txBody>
      </p:sp>
      <p:pic>
        <p:nvPicPr>
          <p:cNvPr id="7170" name="Picture 2" descr="This is how digital contract lifecycle management works">
            <a:extLst>
              <a:ext uri="{FF2B5EF4-FFF2-40B4-BE49-F238E27FC236}">
                <a16:creationId xmlns:a16="http://schemas.microsoft.com/office/drawing/2014/main" id="{7BA2EA43-B914-CEFF-D94F-D0F9720BD3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962400"/>
            <a:ext cx="3667367" cy="282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66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304800"/>
            <a:ext cx="8771636" cy="1508760"/>
          </a:xfrm>
        </p:spPr>
        <p:txBody>
          <a:bodyPr>
            <a:normAutofit/>
          </a:bodyPr>
          <a:lstStyle/>
          <a:p>
            <a:pPr marL="571500" indent="-571500">
              <a:buFont typeface="+mj-lt"/>
              <a:buAutoNum type="romanUcPeriod" startAt="6"/>
            </a:pPr>
            <a:r>
              <a:rPr lang="en-US" sz="3600" err="1">
                <a:latin typeface="Arial" panose="020B0604020202020204" pitchFamily="34" charset="0"/>
                <a:cs typeface="Arial" panose="020B0604020202020204" pitchFamily="34" charset="0"/>
              </a:rPr>
              <a:t>ConcordNOW</a:t>
            </a:r>
            <a:r>
              <a:rPr lang="en-US" sz="3600">
                <a:latin typeface="Arial" panose="020B0604020202020204" pitchFamily="34" charset="0"/>
                <a:cs typeface="Arial" panose="020B0604020202020204" pitchFamily="34" charset="0"/>
              </a:rPr>
              <a:t> </a:t>
            </a:r>
            <a:br>
              <a:rPr lang="en-US" sz="3600">
                <a:latin typeface="Arial" panose="020B0604020202020204" pitchFamily="34" charset="0"/>
                <a:cs typeface="Arial" panose="020B0604020202020204" pitchFamily="34" charset="0"/>
              </a:rPr>
            </a:br>
            <a:r>
              <a:rPr lang="en-US" sz="3600">
                <a:latin typeface="Arial" panose="020B0604020202020204" pitchFamily="34" charset="0"/>
                <a:cs typeface="Arial" panose="020B0604020202020204" pitchFamily="34" charset="0"/>
              </a:rPr>
              <a:t>CONTRACT management</a:t>
            </a:r>
          </a:p>
        </p:txBody>
      </p:sp>
      <p:sp>
        <p:nvSpPr>
          <p:cNvPr id="6" name="Slide Number Placeholder 5"/>
          <p:cNvSpPr>
            <a:spLocks noGrp="1"/>
          </p:cNvSpPr>
          <p:nvPr>
            <p:ph type="sldNum" sz="quarter" idx="12"/>
          </p:nvPr>
        </p:nvSpPr>
        <p:spPr/>
        <p:txBody>
          <a:bodyPr/>
          <a:lstStyle/>
          <a:p>
            <a:fld id="{ADF27C92-F2BD-4ED8-94CF-53444FF271E0}" type="slidenum">
              <a:rPr lang="en-US" smtClean="0"/>
              <a:pPr/>
              <a:t>24</a:t>
            </a:fld>
            <a:endParaRPr lang="en-US"/>
          </a:p>
        </p:txBody>
      </p:sp>
      <p:sp>
        <p:nvSpPr>
          <p:cNvPr id="3" name="Content Placeholder 2">
            <a:extLst>
              <a:ext uri="{FF2B5EF4-FFF2-40B4-BE49-F238E27FC236}">
                <a16:creationId xmlns:a16="http://schemas.microsoft.com/office/drawing/2014/main" id="{DAD62E42-2717-4FD6-AE16-2D584F7AD991}"/>
              </a:ext>
            </a:extLst>
          </p:cNvPr>
          <p:cNvSpPr>
            <a:spLocks noGrp="1"/>
          </p:cNvSpPr>
          <p:nvPr>
            <p:ph idx="1"/>
          </p:nvPr>
        </p:nvSpPr>
        <p:spPr>
          <a:xfrm>
            <a:off x="228600" y="1904999"/>
            <a:ext cx="8619236" cy="4517855"/>
          </a:xfrm>
        </p:spPr>
        <p:txBody>
          <a:bodyPr>
            <a:normAutofit/>
          </a:bodyPr>
          <a:lstStyle/>
          <a:p>
            <a:pPr marL="225425" indent="0">
              <a:lnSpc>
                <a:spcPct val="110000"/>
              </a:lnSpc>
              <a:spcBef>
                <a:spcPts val="0"/>
              </a:spcBef>
              <a:spcAft>
                <a:spcPts val="0"/>
              </a:spcAft>
              <a:buNone/>
            </a:pPr>
            <a:r>
              <a:rPr lang="en-US" sz="2000">
                <a:latin typeface="Arial" panose="020B0604020202020204" pitchFamily="34" charset="0"/>
                <a:cs typeface="Arial" panose="020B0604020202020204" pitchFamily="34" charset="0"/>
              </a:rPr>
              <a:t>Below are the following areas that will be covered in this section regarding </a:t>
            </a:r>
            <a:r>
              <a:rPr lang="en-US" sz="2000" err="1">
                <a:latin typeface="Arial" panose="020B0604020202020204" pitchFamily="34" charset="0"/>
                <a:cs typeface="Arial" panose="020B0604020202020204" pitchFamily="34" charset="0"/>
              </a:rPr>
              <a:t>ConcordNow</a:t>
            </a:r>
            <a:r>
              <a:rPr lang="en-US" sz="2000">
                <a:latin typeface="Arial" panose="020B0604020202020204" pitchFamily="34" charset="0"/>
                <a:cs typeface="Arial" panose="020B0604020202020204" pitchFamily="34" charset="0"/>
              </a:rPr>
              <a:t> Contracts Management Software:</a:t>
            </a:r>
          </a:p>
          <a:p>
            <a:pPr marL="682625" indent="-457200">
              <a:lnSpc>
                <a:spcPct val="110000"/>
              </a:lnSpc>
              <a:spcBef>
                <a:spcPts val="0"/>
              </a:spcBef>
              <a:spcAft>
                <a:spcPts val="0"/>
              </a:spcAft>
              <a:buFont typeface="+mj-lt"/>
              <a:buAutoNum type="alphaUcPeriod"/>
            </a:pPr>
            <a:endParaRPr lang="en-US" sz="2000">
              <a:latin typeface="Arial" panose="020B0604020202020204" pitchFamily="34" charset="0"/>
              <a:cs typeface="Arial" panose="020B0604020202020204" pitchFamily="34" charset="0"/>
            </a:endParaRPr>
          </a:p>
          <a:p>
            <a:pPr marL="1196975" lvl="2" indent="-514350">
              <a:lnSpc>
                <a:spcPct val="110000"/>
              </a:lnSpc>
              <a:spcBef>
                <a:spcPts val="0"/>
              </a:spcBef>
              <a:spcAft>
                <a:spcPts val="0"/>
              </a:spcAft>
              <a:buFont typeface="+mj-lt"/>
              <a:buAutoNum type="alphaUcPeriod"/>
            </a:pPr>
            <a:r>
              <a:rPr lang="en-US" sz="2000">
                <a:latin typeface="Arial" panose="020B0604020202020204" pitchFamily="34" charset="0"/>
                <a:cs typeface="Arial" panose="020B0604020202020204" pitchFamily="34" charset="0"/>
              </a:rPr>
              <a:t>Concord Overview</a:t>
            </a:r>
          </a:p>
          <a:p>
            <a:pPr marL="1196975" lvl="2" indent="-514350">
              <a:lnSpc>
                <a:spcPct val="110000"/>
              </a:lnSpc>
              <a:spcBef>
                <a:spcPts val="0"/>
              </a:spcBef>
              <a:spcAft>
                <a:spcPts val="0"/>
              </a:spcAft>
              <a:buFont typeface="+mj-lt"/>
              <a:buAutoNum type="alphaUcPeriod"/>
            </a:pPr>
            <a:r>
              <a:rPr lang="en-US" sz="2000">
                <a:latin typeface="Arial" panose="020B0604020202020204" pitchFamily="34" charset="0"/>
                <a:cs typeface="Arial" panose="020B0604020202020204" pitchFamily="34" charset="0"/>
              </a:rPr>
              <a:t>System Access Information</a:t>
            </a:r>
          </a:p>
          <a:p>
            <a:pPr marL="1196975" lvl="2" indent="-514350">
              <a:lnSpc>
                <a:spcPct val="110000"/>
              </a:lnSpc>
              <a:spcBef>
                <a:spcPts val="0"/>
              </a:spcBef>
              <a:spcAft>
                <a:spcPts val="0"/>
              </a:spcAft>
              <a:buFont typeface="+mj-lt"/>
              <a:buAutoNum type="alphaUcPeriod"/>
            </a:pPr>
            <a:r>
              <a:rPr lang="en-US" sz="2000">
                <a:latin typeface="Arial" panose="020B0604020202020204" pitchFamily="34" charset="0"/>
                <a:cs typeface="Arial" panose="020B0604020202020204" pitchFamily="34" charset="0"/>
              </a:rPr>
              <a:t>Contract Review</a:t>
            </a:r>
          </a:p>
          <a:p>
            <a:pPr marL="1196975" lvl="2" indent="-514350">
              <a:lnSpc>
                <a:spcPct val="110000"/>
              </a:lnSpc>
              <a:spcBef>
                <a:spcPts val="0"/>
              </a:spcBef>
              <a:spcAft>
                <a:spcPts val="0"/>
              </a:spcAft>
              <a:buFont typeface="+mj-lt"/>
              <a:buAutoNum type="alphaUcPeriod"/>
            </a:pPr>
            <a:r>
              <a:rPr lang="en-US" sz="2000">
                <a:latin typeface="Arial" panose="020B0604020202020204" pitchFamily="34" charset="0"/>
                <a:cs typeface="Arial" panose="020B0604020202020204" pitchFamily="34" charset="0"/>
              </a:rPr>
              <a:t>Contract Execution</a:t>
            </a:r>
          </a:p>
          <a:p>
            <a:pPr marL="739775" indent="-514350">
              <a:lnSpc>
                <a:spcPct val="110000"/>
              </a:lnSpc>
              <a:spcBef>
                <a:spcPts val="0"/>
              </a:spcBef>
              <a:spcAft>
                <a:spcPts val="0"/>
              </a:spcAft>
              <a:buFont typeface="+mj-lt"/>
              <a:buAutoNum type="arabicPeriod"/>
            </a:pPr>
            <a:endParaRPr lang="en-US" sz="2000">
              <a:latin typeface="Arial" panose="020B0604020202020204" pitchFamily="34" charset="0"/>
              <a:cs typeface="Arial" panose="020B0604020202020204" pitchFamily="34" charset="0"/>
            </a:endParaRPr>
          </a:p>
          <a:p>
            <a:pPr marL="739775" indent="-514350">
              <a:lnSpc>
                <a:spcPct val="110000"/>
              </a:lnSpc>
              <a:spcBef>
                <a:spcPts val="0"/>
              </a:spcBef>
              <a:spcAft>
                <a:spcPts val="0"/>
              </a:spcAft>
              <a:buFont typeface="+mj-lt"/>
              <a:buAutoNum type="arabicPeriod"/>
            </a:pP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995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304800"/>
            <a:ext cx="8619236" cy="1508760"/>
          </a:xfrm>
        </p:spPr>
        <p:txBody>
          <a:bodyPr>
            <a:normAutofit/>
          </a:bodyPr>
          <a:lstStyle/>
          <a:p>
            <a:pPr marL="571500" indent="-571500">
              <a:buFont typeface="+mj-lt"/>
              <a:buAutoNum type="romanUcPeriod" startAt="6"/>
            </a:pPr>
            <a:r>
              <a:rPr lang="en-US" sz="3600" err="1">
                <a:latin typeface="Arial" panose="020B0604020202020204" pitchFamily="34" charset="0"/>
                <a:cs typeface="Arial" panose="020B0604020202020204" pitchFamily="34" charset="0"/>
              </a:rPr>
              <a:t>ConcordNOW</a:t>
            </a:r>
            <a:r>
              <a:rPr lang="en-US" sz="3600">
                <a:latin typeface="Arial" panose="020B0604020202020204" pitchFamily="34" charset="0"/>
                <a:cs typeface="Arial" panose="020B0604020202020204" pitchFamily="34" charset="0"/>
              </a:rPr>
              <a:t> </a:t>
            </a:r>
            <a:br>
              <a:rPr lang="en-US" sz="3600">
                <a:latin typeface="Arial" panose="020B0604020202020204" pitchFamily="34" charset="0"/>
                <a:cs typeface="Arial" panose="020B0604020202020204" pitchFamily="34" charset="0"/>
              </a:rPr>
            </a:br>
            <a:r>
              <a:rPr lang="en-US" sz="3600">
                <a:latin typeface="Arial" panose="020B0604020202020204" pitchFamily="34" charset="0"/>
                <a:cs typeface="Arial" panose="020B0604020202020204" pitchFamily="34" charset="0"/>
              </a:rPr>
              <a:t>CONTRACT management</a:t>
            </a:r>
          </a:p>
        </p:txBody>
      </p:sp>
      <p:sp>
        <p:nvSpPr>
          <p:cNvPr id="6" name="Slide Number Placeholder 5"/>
          <p:cNvSpPr>
            <a:spLocks noGrp="1"/>
          </p:cNvSpPr>
          <p:nvPr>
            <p:ph type="sldNum" sz="quarter" idx="12"/>
          </p:nvPr>
        </p:nvSpPr>
        <p:spPr/>
        <p:txBody>
          <a:bodyPr/>
          <a:lstStyle/>
          <a:p>
            <a:fld id="{ADF27C92-F2BD-4ED8-94CF-53444FF271E0}" type="slidenum">
              <a:rPr lang="en-US" smtClean="0"/>
              <a:pPr/>
              <a:t>25</a:t>
            </a:fld>
            <a:endParaRPr lang="en-US"/>
          </a:p>
        </p:txBody>
      </p:sp>
      <p:sp>
        <p:nvSpPr>
          <p:cNvPr id="3" name="Content Placeholder 2">
            <a:extLst>
              <a:ext uri="{FF2B5EF4-FFF2-40B4-BE49-F238E27FC236}">
                <a16:creationId xmlns:a16="http://schemas.microsoft.com/office/drawing/2014/main" id="{DAD62E42-2717-4FD6-AE16-2D584F7AD991}"/>
              </a:ext>
            </a:extLst>
          </p:cNvPr>
          <p:cNvSpPr>
            <a:spLocks noGrp="1"/>
          </p:cNvSpPr>
          <p:nvPr>
            <p:ph idx="1"/>
          </p:nvPr>
        </p:nvSpPr>
        <p:spPr>
          <a:xfrm>
            <a:off x="228600" y="1904999"/>
            <a:ext cx="8619236" cy="4517855"/>
          </a:xfrm>
        </p:spPr>
        <p:txBody>
          <a:bodyPr>
            <a:normAutofit/>
          </a:bodyPr>
          <a:lstStyle/>
          <a:p>
            <a:pPr marL="739775" indent="-514350">
              <a:lnSpc>
                <a:spcPct val="110000"/>
              </a:lnSpc>
              <a:spcBef>
                <a:spcPts val="0"/>
              </a:spcBef>
              <a:spcAft>
                <a:spcPts val="0"/>
              </a:spcAft>
              <a:buFont typeface="+mj-lt"/>
              <a:buAutoNum type="alphaUcPeriod"/>
            </a:pPr>
            <a:r>
              <a:rPr lang="en-US" u="sng">
                <a:latin typeface="Arial" panose="020B0604020202020204" pitchFamily="34" charset="0"/>
                <a:cs typeface="Arial" panose="020B0604020202020204" pitchFamily="34" charset="0"/>
              </a:rPr>
              <a:t>CONCORDNOW OVERVIEW:</a:t>
            </a:r>
          </a:p>
          <a:p>
            <a:pPr marL="911225" lvl="3" indent="0">
              <a:lnSpc>
                <a:spcPct val="110000"/>
              </a:lnSpc>
              <a:spcBef>
                <a:spcPts val="0"/>
              </a:spcBef>
              <a:spcAft>
                <a:spcPts val="0"/>
              </a:spcAft>
              <a:buNone/>
            </a:pPr>
            <a:r>
              <a:rPr lang="en-US" sz="1800" err="1">
                <a:latin typeface="Arial" panose="020B0604020202020204" pitchFamily="34" charset="0"/>
                <a:cs typeface="Arial" panose="020B0604020202020204" pitchFamily="34" charset="0"/>
              </a:rPr>
              <a:t>ConcordNow</a:t>
            </a:r>
            <a:r>
              <a:rPr lang="en-US" sz="1800">
                <a:latin typeface="Arial" panose="020B0604020202020204" pitchFamily="34" charset="0"/>
                <a:cs typeface="Arial" panose="020B0604020202020204" pitchFamily="34" charset="0"/>
              </a:rPr>
              <a:t> is a Contract Management Software that allows the ability to create, collaborate, sign, and manage all contracts in one platform. CFCHS utilizes the Concord Contract Management Software for the following purposes:</a:t>
            </a:r>
          </a:p>
          <a:p>
            <a:pPr marL="1254125" lvl="3" indent="-342900">
              <a:lnSpc>
                <a:spcPct val="110000"/>
              </a:lnSpc>
              <a:spcBef>
                <a:spcPts val="0"/>
              </a:spcBef>
              <a:spcAft>
                <a:spcPts val="0"/>
              </a:spcAft>
              <a:buFont typeface="+mj-lt"/>
              <a:buAutoNum type="arabicPeriod"/>
            </a:pPr>
            <a:endParaRPr lang="en-US" sz="1800">
              <a:latin typeface="Arial" panose="020B0604020202020204" pitchFamily="34" charset="0"/>
              <a:cs typeface="Arial" panose="020B0604020202020204" pitchFamily="34" charset="0"/>
            </a:endParaRPr>
          </a:p>
          <a:p>
            <a:pPr marL="1657350" lvl="3" indent="-454025">
              <a:lnSpc>
                <a:spcPct val="110000"/>
              </a:lnSpc>
              <a:spcBef>
                <a:spcPts val="0"/>
              </a:spcBef>
              <a:spcAft>
                <a:spcPts val="0"/>
              </a:spcAft>
              <a:buFont typeface="+mj-lt"/>
              <a:buAutoNum type="arabicPeriod"/>
            </a:pPr>
            <a:r>
              <a:rPr lang="en-US" sz="1800">
                <a:latin typeface="Arial" panose="020B0604020202020204" pitchFamily="34" charset="0"/>
                <a:cs typeface="Arial" panose="020B0604020202020204" pitchFamily="34" charset="0"/>
              </a:rPr>
              <a:t>To provide contracts and contract amendments for Providers to review and sign.</a:t>
            </a:r>
          </a:p>
          <a:p>
            <a:pPr marL="1657350" lvl="3" indent="-454025">
              <a:lnSpc>
                <a:spcPct val="110000"/>
              </a:lnSpc>
              <a:spcBef>
                <a:spcPts val="0"/>
              </a:spcBef>
              <a:spcAft>
                <a:spcPts val="0"/>
              </a:spcAft>
              <a:buFont typeface="+mj-lt"/>
              <a:buAutoNum type="arabicPeriod"/>
            </a:pPr>
            <a:endParaRPr lang="en-US" sz="1800">
              <a:latin typeface="Arial" panose="020B0604020202020204" pitchFamily="34" charset="0"/>
              <a:cs typeface="Arial" panose="020B0604020202020204" pitchFamily="34" charset="0"/>
            </a:endParaRPr>
          </a:p>
          <a:p>
            <a:pPr marL="1657350" lvl="3" indent="-454025">
              <a:lnSpc>
                <a:spcPct val="110000"/>
              </a:lnSpc>
              <a:spcBef>
                <a:spcPts val="0"/>
              </a:spcBef>
              <a:spcAft>
                <a:spcPts val="0"/>
              </a:spcAft>
              <a:buFont typeface="+mj-lt"/>
              <a:buAutoNum type="arabicPeriod"/>
            </a:pPr>
            <a:r>
              <a:rPr lang="en-US" sz="1800">
                <a:latin typeface="Arial" panose="020B0604020202020204" pitchFamily="34" charset="0"/>
                <a:cs typeface="Arial" panose="020B0604020202020204" pitchFamily="34" charset="0"/>
              </a:rPr>
              <a:t>To collaborate, negotiate, and ensure compliance of  the Department and Managing Entities requirements with Provider Network.</a:t>
            </a:r>
          </a:p>
          <a:p>
            <a:pPr marL="1657350" lvl="3" indent="-454025">
              <a:lnSpc>
                <a:spcPct val="110000"/>
              </a:lnSpc>
              <a:spcBef>
                <a:spcPts val="0"/>
              </a:spcBef>
              <a:spcAft>
                <a:spcPts val="0"/>
              </a:spcAft>
              <a:buFont typeface="+mj-lt"/>
              <a:buAutoNum type="arabicPeriod"/>
            </a:pPr>
            <a:endParaRPr lang="en-US" sz="1800">
              <a:latin typeface="Arial" panose="020B0604020202020204" pitchFamily="34" charset="0"/>
              <a:cs typeface="Arial" panose="020B0604020202020204" pitchFamily="34" charset="0"/>
            </a:endParaRPr>
          </a:p>
          <a:p>
            <a:pPr marL="1657350" lvl="3" indent="-454025">
              <a:lnSpc>
                <a:spcPct val="110000"/>
              </a:lnSpc>
              <a:spcBef>
                <a:spcPts val="0"/>
              </a:spcBef>
              <a:spcAft>
                <a:spcPts val="0"/>
              </a:spcAft>
              <a:buFont typeface="+mj-lt"/>
              <a:buAutoNum type="arabicPeriod"/>
            </a:pPr>
            <a:r>
              <a:rPr lang="en-US" sz="1800">
                <a:latin typeface="Arial" panose="020B0604020202020204" pitchFamily="34" charset="0"/>
                <a:cs typeface="Arial" panose="020B0604020202020204" pitchFamily="34" charset="0"/>
              </a:rPr>
              <a:t>To store and share executed contracts.</a:t>
            </a:r>
          </a:p>
        </p:txBody>
      </p:sp>
    </p:spTree>
    <p:extLst>
      <p:ext uri="{BB962C8B-B14F-4D97-AF65-F5344CB8AC3E}">
        <p14:creationId xmlns:p14="http://schemas.microsoft.com/office/powerpoint/2010/main" val="4244789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95843"/>
            <a:ext cx="8228819" cy="1508760"/>
          </a:xfrm>
        </p:spPr>
        <p:txBody>
          <a:bodyPr vert="horz" lIns="91440" tIns="45720" rIns="91440" bIns="45720" rtlCol="0" anchor="ctr">
            <a:normAutofit/>
          </a:bodyPr>
          <a:lstStyle/>
          <a:p>
            <a:pPr marL="571500" indent="-571500">
              <a:buFont typeface="+mj-lt"/>
              <a:buAutoNum type="romanUcPeriod" startAt="6"/>
            </a:pPr>
            <a:r>
              <a:rPr lang="en-US" sz="3600" err="1">
                <a:latin typeface="Arial" panose="020B0604020202020204" pitchFamily="34" charset="0"/>
                <a:cs typeface="Arial" panose="020B0604020202020204" pitchFamily="34" charset="0"/>
              </a:rPr>
              <a:t>ConcordNOW</a:t>
            </a:r>
            <a:r>
              <a:rPr lang="en-US" sz="3600">
                <a:latin typeface="Arial" panose="020B0604020202020204" pitchFamily="34" charset="0"/>
                <a:cs typeface="Arial" panose="020B0604020202020204" pitchFamily="34" charset="0"/>
              </a:rPr>
              <a:t> </a:t>
            </a:r>
            <a:br>
              <a:rPr lang="en-US" sz="3600">
                <a:latin typeface="Arial" panose="020B0604020202020204" pitchFamily="34" charset="0"/>
                <a:cs typeface="Arial" panose="020B0604020202020204" pitchFamily="34" charset="0"/>
              </a:rPr>
            </a:br>
            <a:r>
              <a:rPr lang="en-US" sz="3600">
                <a:latin typeface="Arial" panose="020B0604020202020204" pitchFamily="34" charset="0"/>
                <a:cs typeface="Arial" panose="020B0604020202020204" pitchFamily="34" charset="0"/>
              </a:rPr>
              <a:t>CONTRACT management</a:t>
            </a:r>
          </a:p>
        </p:txBody>
      </p:sp>
      <p:sp>
        <p:nvSpPr>
          <p:cNvPr id="6" name="Slide Number Placeholder 5"/>
          <p:cNvSpPr>
            <a:spLocks noGrp="1"/>
          </p:cNvSpPr>
          <p:nvPr>
            <p:ph type="sldNum" sz="quarter" idx="12"/>
          </p:nvPr>
        </p:nvSpPr>
        <p:spPr/>
        <p:txBody>
          <a:bodyPr/>
          <a:lstStyle/>
          <a:p>
            <a:fld id="{ADF27C92-F2BD-4ED8-94CF-53444FF271E0}" type="slidenum">
              <a:rPr lang="en-US" smtClean="0"/>
              <a:pPr/>
              <a:t>26</a:t>
            </a:fld>
            <a:endParaRPr lang="en-US"/>
          </a:p>
        </p:txBody>
      </p:sp>
      <p:sp>
        <p:nvSpPr>
          <p:cNvPr id="8" name="TextBox 7">
            <a:extLst>
              <a:ext uri="{FF2B5EF4-FFF2-40B4-BE49-F238E27FC236}">
                <a16:creationId xmlns:a16="http://schemas.microsoft.com/office/drawing/2014/main" id="{B67EC326-A52A-451B-9796-0469DE57B8E0}"/>
              </a:ext>
            </a:extLst>
          </p:cNvPr>
          <p:cNvSpPr txBox="1"/>
          <p:nvPr/>
        </p:nvSpPr>
        <p:spPr>
          <a:xfrm>
            <a:off x="304800" y="2002533"/>
            <a:ext cx="5380045" cy="4097532"/>
          </a:xfrm>
          <a:prstGeom prst="rect">
            <a:avLst/>
          </a:prstGeom>
          <a:noFill/>
        </p:spPr>
        <p:txBody>
          <a:bodyPr wrap="square">
            <a:spAutoFit/>
          </a:bodyPr>
          <a:lstStyle/>
          <a:p>
            <a:pPr marL="682625" indent="-457200">
              <a:lnSpc>
                <a:spcPct val="110000"/>
              </a:lnSpc>
              <a:buFont typeface="+mj-lt"/>
              <a:buAutoNum type="alphaUcPeriod" startAt="2"/>
            </a:pPr>
            <a:r>
              <a:rPr lang="en-US" sz="2000" u="sng">
                <a:latin typeface="Arial" panose="020B0604020202020204" pitchFamily="34" charset="0"/>
                <a:cs typeface="Arial" panose="020B0604020202020204" pitchFamily="34" charset="0"/>
              </a:rPr>
              <a:t>SYSTEM ACCESS INFORMATION:</a:t>
            </a:r>
          </a:p>
          <a:p>
            <a:pPr marL="1139825" lvl="1" indent="-457200">
              <a:lnSpc>
                <a:spcPct val="110000"/>
              </a:lnSpc>
              <a:buFont typeface="+mj-lt"/>
              <a:buAutoNum type="arabicPeriod" startAt="2"/>
            </a:pPr>
            <a:endParaRPr lang="en-US" sz="2000">
              <a:latin typeface="Arial" panose="020B0604020202020204" pitchFamily="34" charset="0"/>
              <a:cs typeface="Arial" panose="020B0604020202020204" pitchFamily="34" charset="0"/>
            </a:endParaRPr>
          </a:p>
          <a:p>
            <a:pPr marL="1025525" lvl="1" indent="-342900">
              <a:lnSpc>
                <a:spcPct val="110000"/>
              </a:lnSpc>
              <a:buFont typeface="+mj-lt"/>
              <a:buAutoNum type="arabicPeriod"/>
            </a:pPr>
            <a:r>
              <a:rPr lang="en-US">
                <a:latin typeface="Arial" panose="020B0604020202020204" pitchFamily="34" charset="0"/>
                <a:cs typeface="Arial" panose="020B0604020202020204" pitchFamily="34" charset="0"/>
              </a:rPr>
              <a:t>Once the Provider Representative with signature authority along with the user for joint review is determined, CFC will send an invitation to the e-mail on file.   This will allow the assigned representatives to access the contract/amendment within the system to review and sign.</a:t>
            </a:r>
          </a:p>
          <a:p>
            <a:pPr marL="1025525" lvl="1" indent="-342900">
              <a:lnSpc>
                <a:spcPct val="110000"/>
              </a:lnSpc>
              <a:buFont typeface="+mj-lt"/>
              <a:buAutoNum type="arabicPeriod"/>
            </a:pPr>
            <a:endParaRPr lang="en-US">
              <a:latin typeface="Arial" panose="020B0604020202020204" pitchFamily="34" charset="0"/>
              <a:cs typeface="Arial" panose="020B0604020202020204" pitchFamily="34" charset="0"/>
            </a:endParaRPr>
          </a:p>
          <a:p>
            <a:pPr marL="1025525" lvl="1" indent="-342900">
              <a:lnSpc>
                <a:spcPct val="110000"/>
              </a:lnSpc>
              <a:buFont typeface="+mj-lt"/>
              <a:buAutoNum type="arabicPeriod"/>
            </a:pPr>
            <a:r>
              <a:rPr lang="en-US">
                <a:latin typeface="Arial" panose="020B0604020202020204" pitchFamily="34" charset="0"/>
                <a:cs typeface="Arial" panose="020B0604020202020204" pitchFamily="34" charset="0"/>
              </a:rPr>
              <a:t>The link to access the website is listed below: </a:t>
            </a:r>
            <a:r>
              <a:rPr lang="en-US" sz="1600">
                <a:latin typeface="Arial" panose="020B0604020202020204" pitchFamily="34" charset="0"/>
                <a:cs typeface="Arial" panose="020B0604020202020204" pitchFamily="34" charset="0"/>
                <a:hlinkClick r:id="rId3"/>
              </a:rPr>
              <a:t>ConcordNow.com</a:t>
            </a:r>
            <a:endParaRPr lang="en-US" sz="16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3EA7EDE-1B27-7D3F-77FA-3D68B7A67EC3}"/>
              </a:ext>
            </a:extLst>
          </p:cNvPr>
          <p:cNvPicPr>
            <a:picLocks noChangeAspect="1"/>
          </p:cNvPicPr>
          <p:nvPr/>
        </p:nvPicPr>
        <p:blipFill rotWithShape="1">
          <a:blip r:embed="rId4"/>
          <a:srcRect l="-710" t="-1202" r="7129" b="-198"/>
          <a:stretch/>
        </p:blipFill>
        <p:spPr>
          <a:xfrm>
            <a:off x="5867399" y="2624484"/>
            <a:ext cx="3107437" cy="2425317"/>
          </a:xfrm>
          <a:prstGeom prst="rect">
            <a:avLst/>
          </a:prstGeom>
        </p:spPr>
      </p:pic>
      <p:pic>
        <p:nvPicPr>
          <p:cNvPr id="5" name="Picture 4">
            <a:extLst>
              <a:ext uri="{FF2B5EF4-FFF2-40B4-BE49-F238E27FC236}">
                <a16:creationId xmlns:a16="http://schemas.microsoft.com/office/drawing/2014/main" id="{11E5C89C-D5CA-DBE8-9C1F-405DD550E8C1}"/>
              </a:ext>
            </a:extLst>
          </p:cNvPr>
          <p:cNvPicPr>
            <a:picLocks noChangeAspect="1"/>
          </p:cNvPicPr>
          <p:nvPr/>
        </p:nvPicPr>
        <p:blipFill>
          <a:blip r:embed="rId5"/>
          <a:stretch>
            <a:fillRect/>
          </a:stretch>
        </p:blipFill>
        <p:spPr>
          <a:xfrm>
            <a:off x="1617965" y="6102111"/>
            <a:ext cx="5257800" cy="641488"/>
          </a:xfrm>
          <a:prstGeom prst="rect">
            <a:avLst/>
          </a:prstGeom>
        </p:spPr>
      </p:pic>
    </p:spTree>
    <p:extLst>
      <p:ext uri="{BB962C8B-B14F-4D97-AF65-F5344CB8AC3E}">
        <p14:creationId xmlns:p14="http://schemas.microsoft.com/office/powerpoint/2010/main" val="180444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848" y="257344"/>
            <a:ext cx="8305019" cy="1508760"/>
          </a:xfrm>
        </p:spPr>
        <p:txBody>
          <a:bodyPr>
            <a:normAutofit/>
          </a:bodyPr>
          <a:lstStyle/>
          <a:p>
            <a:pPr marL="571500" indent="-571500">
              <a:buFont typeface="+mj-lt"/>
              <a:buAutoNum type="romanUcPeriod" startAt="6"/>
            </a:pPr>
            <a:r>
              <a:rPr lang="en-US" sz="3600" err="1">
                <a:latin typeface="Arial" panose="020B0604020202020204" pitchFamily="34" charset="0"/>
                <a:cs typeface="Arial" panose="020B0604020202020204" pitchFamily="34" charset="0"/>
              </a:rPr>
              <a:t>ConcordNOW</a:t>
            </a:r>
            <a:r>
              <a:rPr lang="en-US" sz="3600">
                <a:latin typeface="Arial" panose="020B0604020202020204" pitchFamily="34" charset="0"/>
                <a:cs typeface="Arial" panose="020B0604020202020204" pitchFamily="34" charset="0"/>
              </a:rPr>
              <a:t> </a:t>
            </a:r>
            <a:br>
              <a:rPr lang="en-US" sz="3600">
                <a:latin typeface="Arial" panose="020B0604020202020204" pitchFamily="34" charset="0"/>
                <a:cs typeface="Arial" panose="020B0604020202020204" pitchFamily="34" charset="0"/>
              </a:rPr>
            </a:br>
            <a:r>
              <a:rPr lang="en-US" sz="3600">
                <a:latin typeface="Arial" panose="020B0604020202020204" pitchFamily="34" charset="0"/>
                <a:cs typeface="Arial" panose="020B0604020202020204" pitchFamily="34" charset="0"/>
              </a:rPr>
              <a:t>CONTRACT management</a:t>
            </a:r>
          </a:p>
        </p:txBody>
      </p:sp>
      <p:sp>
        <p:nvSpPr>
          <p:cNvPr id="6" name="Slide Number Placeholder 5"/>
          <p:cNvSpPr>
            <a:spLocks noGrp="1"/>
          </p:cNvSpPr>
          <p:nvPr>
            <p:ph type="sldNum" sz="quarter" idx="12"/>
          </p:nvPr>
        </p:nvSpPr>
        <p:spPr/>
        <p:txBody>
          <a:bodyPr/>
          <a:lstStyle/>
          <a:p>
            <a:fld id="{ADF27C92-F2BD-4ED8-94CF-53444FF271E0}" type="slidenum">
              <a:rPr lang="en-US" smtClean="0"/>
              <a:pPr/>
              <a:t>27</a:t>
            </a:fld>
            <a:endParaRPr lang="en-US"/>
          </a:p>
        </p:txBody>
      </p:sp>
      <p:sp>
        <p:nvSpPr>
          <p:cNvPr id="3" name="Content Placeholder 2">
            <a:extLst>
              <a:ext uri="{FF2B5EF4-FFF2-40B4-BE49-F238E27FC236}">
                <a16:creationId xmlns:a16="http://schemas.microsoft.com/office/drawing/2014/main" id="{C7CE3491-ECC8-4535-B2B5-13C081B08774}"/>
              </a:ext>
            </a:extLst>
          </p:cNvPr>
          <p:cNvSpPr>
            <a:spLocks noGrp="1"/>
          </p:cNvSpPr>
          <p:nvPr>
            <p:ph idx="1"/>
          </p:nvPr>
        </p:nvSpPr>
        <p:spPr>
          <a:xfrm>
            <a:off x="76200" y="1820981"/>
            <a:ext cx="8381219" cy="4800600"/>
          </a:xfrm>
        </p:spPr>
        <p:txBody>
          <a:bodyPr vert="horz" lIns="91440" tIns="45720" rIns="91440" bIns="45720" rtlCol="0" anchor="ctr">
            <a:normAutofit/>
          </a:bodyPr>
          <a:lstStyle/>
          <a:p>
            <a:pPr marL="739775" indent="-514350">
              <a:lnSpc>
                <a:spcPct val="110000"/>
              </a:lnSpc>
              <a:spcBef>
                <a:spcPts val="0"/>
              </a:spcBef>
              <a:spcAft>
                <a:spcPts val="0"/>
              </a:spcAft>
              <a:buFont typeface="+mj-lt"/>
              <a:buAutoNum type="alphaUcPeriod" startAt="3"/>
            </a:pPr>
            <a:r>
              <a:rPr lang="en-US" sz="2000" u="sng">
                <a:latin typeface="Arial" panose="020B0604020202020204" pitchFamily="34" charset="0"/>
                <a:cs typeface="Arial" panose="020B0604020202020204" pitchFamily="34" charset="0"/>
              </a:rPr>
              <a:t>CONTRACT REVIEW:</a:t>
            </a:r>
          </a:p>
          <a:p>
            <a:pPr marL="1139825" lvl="3" indent="-228600">
              <a:lnSpc>
                <a:spcPct val="110000"/>
              </a:lnSpc>
              <a:spcBef>
                <a:spcPts val="0"/>
              </a:spcBef>
              <a:spcAft>
                <a:spcPts val="0"/>
              </a:spcAft>
              <a:buFont typeface="+mj-lt"/>
              <a:buAutoNum type="arabicPeriod" startAt="3"/>
            </a:pPr>
            <a:endParaRPr lang="en-US" sz="1100">
              <a:latin typeface="Arial" panose="020B0604020202020204" pitchFamily="34" charset="0"/>
              <a:cs typeface="Arial" panose="020B0604020202020204" pitchFamily="34" charset="0"/>
            </a:endParaRPr>
          </a:p>
          <a:p>
            <a:pPr marL="1254125" lvl="3" indent="-342900">
              <a:lnSpc>
                <a:spcPct val="110000"/>
              </a:lnSpc>
              <a:spcBef>
                <a:spcPts val="0"/>
              </a:spcBef>
              <a:spcAft>
                <a:spcPts val="0"/>
              </a:spcAft>
              <a:buFont typeface="+mj-lt"/>
              <a:buAutoNum type="arabicPeriod"/>
            </a:pPr>
            <a:r>
              <a:rPr lang="en-US" sz="1500" u="sng">
                <a:latin typeface="Arial" panose="020B0604020202020204" pitchFamily="34" charset="0"/>
                <a:cs typeface="Arial" panose="020B0604020202020204" pitchFamily="34" charset="0"/>
              </a:rPr>
              <a:t>CFC review:</a:t>
            </a:r>
          </a:p>
          <a:p>
            <a:pPr marL="1726565" lvl="5" indent="-400050">
              <a:lnSpc>
                <a:spcPct val="110000"/>
              </a:lnSpc>
              <a:spcBef>
                <a:spcPts val="0"/>
              </a:spcBef>
              <a:spcAft>
                <a:spcPts val="0"/>
              </a:spcAft>
              <a:buFont typeface="+mj-lt"/>
              <a:buAutoNum type="alphaLcParenR"/>
            </a:pPr>
            <a:r>
              <a:rPr lang="en-US" sz="1700">
                <a:latin typeface="Arial" panose="020B0604020202020204" pitchFamily="34" charset="0"/>
                <a:cs typeface="Arial" panose="020B0604020202020204" pitchFamily="34" charset="0"/>
              </a:rPr>
              <a:t>The CFC Contract Manager (CM) will assign an appropriate contract number in the following format: XXXNN where XXX is an acronym of the subcontractor’s name and NN is the year in which the contract expires.</a:t>
            </a:r>
          </a:p>
          <a:p>
            <a:pPr marL="1726565" lvl="5" indent="-400050">
              <a:lnSpc>
                <a:spcPct val="110000"/>
              </a:lnSpc>
              <a:spcBef>
                <a:spcPts val="0"/>
              </a:spcBef>
              <a:spcAft>
                <a:spcPts val="0"/>
              </a:spcAft>
              <a:buFont typeface="+mj-lt"/>
              <a:buAutoNum type="alphaLcParenR"/>
            </a:pPr>
            <a:endParaRPr lang="en-US" sz="1700">
              <a:latin typeface="Arial" panose="020B0604020202020204" pitchFamily="34" charset="0"/>
              <a:cs typeface="Arial" panose="020B0604020202020204" pitchFamily="34" charset="0"/>
            </a:endParaRPr>
          </a:p>
          <a:p>
            <a:pPr marL="1726565" lvl="5" indent="-400050">
              <a:lnSpc>
                <a:spcPct val="110000"/>
              </a:lnSpc>
              <a:spcBef>
                <a:spcPts val="0"/>
              </a:spcBef>
              <a:spcAft>
                <a:spcPts val="0"/>
              </a:spcAft>
              <a:buFont typeface="+mj-lt"/>
              <a:buAutoNum type="alphaLcParenR"/>
            </a:pPr>
            <a:r>
              <a:rPr lang="en-US" sz="1700">
                <a:latin typeface="Arial" panose="020B0604020202020204" pitchFamily="34" charset="0"/>
                <a:cs typeface="Arial" panose="020B0604020202020204" pitchFamily="34" charset="0"/>
              </a:rPr>
              <a:t>When applicable, the review process can request the review and approval from the CEO, COO, or other delegates. </a:t>
            </a:r>
          </a:p>
          <a:p>
            <a:pPr marL="1726565" lvl="5" indent="-400050">
              <a:lnSpc>
                <a:spcPct val="110000"/>
              </a:lnSpc>
              <a:spcBef>
                <a:spcPts val="0"/>
              </a:spcBef>
              <a:spcAft>
                <a:spcPts val="0"/>
              </a:spcAft>
              <a:buFont typeface="+mj-lt"/>
              <a:buAutoNum type="alphaLcParenR"/>
            </a:pPr>
            <a:endParaRPr lang="en-US" sz="1700">
              <a:latin typeface="Arial" panose="020B0604020202020204" pitchFamily="34" charset="0"/>
              <a:cs typeface="Arial" panose="020B0604020202020204" pitchFamily="34" charset="0"/>
            </a:endParaRPr>
          </a:p>
          <a:p>
            <a:pPr marL="1726565" lvl="5" indent="-400050">
              <a:lnSpc>
                <a:spcPct val="110000"/>
              </a:lnSpc>
              <a:spcBef>
                <a:spcPts val="0"/>
              </a:spcBef>
              <a:spcAft>
                <a:spcPts val="0"/>
              </a:spcAft>
              <a:buFont typeface="+mj-lt"/>
              <a:buAutoNum type="alphaLcParenR"/>
            </a:pPr>
            <a:r>
              <a:rPr lang="en-US" sz="1700">
                <a:latin typeface="Arial"/>
                <a:cs typeface="Arial"/>
              </a:rPr>
              <a:t>Once contracts or amendments are approved by all requested CFC reviewers, the contract is loaded into the contract management software (currently </a:t>
            </a:r>
            <a:r>
              <a:rPr lang="en-US" sz="1700" err="1">
                <a:latin typeface="Arial"/>
                <a:cs typeface="Arial"/>
              </a:rPr>
              <a:t>ConcordNow</a:t>
            </a:r>
            <a:r>
              <a:rPr lang="en-US" sz="1700">
                <a:latin typeface="Arial"/>
                <a:cs typeface="Arial"/>
              </a:rPr>
              <a:t>) for review and signature by both parties.</a:t>
            </a:r>
          </a:p>
          <a:p>
            <a:pPr marL="1726565" lvl="5" indent="-400050">
              <a:lnSpc>
                <a:spcPct val="110000"/>
              </a:lnSpc>
              <a:spcBef>
                <a:spcPts val="0"/>
              </a:spcBef>
              <a:spcAft>
                <a:spcPts val="0"/>
              </a:spcAft>
              <a:buFont typeface="+mj-lt"/>
              <a:buAutoNum type="alphaLcParenR"/>
            </a:pPr>
            <a:endParaRPr lang="en-US"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431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3153" y="214554"/>
            <a:ext cx="8305019" cy="1508760"/>
          </a:xfrm>
        </p:spPr>
        <p:txBody>
          <a:bodyPr>
            <a:normAutofit/>
          </a:bodyPr>
          <a:lstStyle/>
          <a:p>
            <a:pPr marL="571500" indent="-571500">
              <a:buFont typeface="+mj-lt"/>
              <a:buAutoNum type="romanUcPeriod" startAt="6"/>
            </a:pPr>
            <a:r>
              <a:rPr lang="en-US" sz="3600" err="1">
                <a:latin typeface="Arial" panose="020B0604020202020204" pitchFamily="34" charset="0"/>
                <a:cs typeface="Arial" panose="020B0604020202020204" pitchFamily="34" charset="0"/>
              </a:rPr>
              <a:t>ConcordNOW</a:t>
            </a:r>
            <a:r>
              <a:rPr lang="en-US" sz="3600">
                <a:latin typeface="Arial" panose="020B0604020202020204" pitchFamily="34" charset="0"/>
                <a:cs typeface="Arial" panose="020B0604020202020204" pitchFamily="34" charset="0"/>
              </a:rPr>
              <a:t> </a:t>
            </a:r>
            <a:br>
              <a:rPr lang="en-US" sz="3600">
                <a:latin typeface="Arial" panose="020B0604020202020204" pitchFamily="34" charset="0"/>
                <a:cs typeface="Arial" panose="020B0604020202020204" pitchFamily="34" charset="0"/>
              </a:rPr>
            </a:br>
            <a:r>
              <a:rPr lang="en-US" sz="3600">
                <a:latin typeface="Arial" panose="020B0604020202020204" pitchFamily="34" charset="0"/>
                <a:cs typeface="Arial" panose="020B0604020202020204" pitchFamily="34" charset="0"/>
              </a:rPr>
              <a:t>CONTRACT management</a:t>
            </a:r>
          </a:p>
        </p:txBody>
      </p:sp>
      <p:sp>
        <p:nvSpPr>
          <p:cNvPr id="6" name="Slide Number Placeholder 5"/>
          <p:cNvSpPr>
            <a:spLocks noGrp="1"/>
          </p:cNvSpPr>
          <p:nvPr>
            <p:ph type="sldNum" sz="quarter" idx="12"/>
          </p:nvPr>
        </p:nvSpPr>
        <p:spPr/>
        <p:txBody>
          <a:bodyPr/>
          <a:lstStyle/>
          <a:p>
            <a:fld id="{ADF27C92-F2BD-4ED8-94CF-53444FF271E0}" type="slidenum">
              <a:rPr lang="en-US" smtClean="0"/>
              <a:pPr/>
              <a:t>28</a:t>
            </a:fld>
            <a:endParaRPr lang="en-US"/>
          </a:p>
        </p:txBody>
      </p:sp>
      <p:sp>
        <p:nvSpPr>
          <p:cNvPr id="3" name="Content Placeholder 2">
            <a:extLst>
              <a:ext uri="{FF2B5EF4-FFF2-40B4-BE49-F238E27FC236}">
                <a16:creationId xmlns:a16="http://schemas.microsoft.com/office/drawing/2014/main" id="{C7CE3491-ECC8-4535-B2B5-13C081B08774}"/>
              </a:ext>
            </a:extLst>
          </p:cNvPr>
          <p:cNvSpPr>
            <a:spLocks noGrp="1"/>
          </p:cNvSpPr>
          <p:nvPr>
            <p:ph idx="1"/>
          </p:nvPr>
        </p:nvSpPr>
        <p:spPr>
          <a:xfrm>
            <a:off x="-87484" y="2399992"/>
            <a:ext cx="5763008" cy="4205425"/>
          </a:xfrm>
        </p:spPr>
        <p:txBody>
          <a:bodyPr vert="horz" lIns="91440" tIns="45720" rIns="91440" bIns="45720" rtlCol="0" anchor="ctr">
            <a:normAutofit fontScale="92500"/>
          </a:bodyPr>
          <a:lstStyle/>
          <a:p>
            <a:pPr marL="739775" indent="-514350">
              <a:lnSpc>
                <a:spcPct val="110000"/>
              </a:lnSpc>
              <a:spcBef>
                <a:spcPts val="0"/>
              </a:spcBef>
              <a:spcAft>
                <a:spcPts val="0"/>
              </a:spcAft>
              <a:buFont typeface="+mj-lt"/>
              <a:buAutoNum type="alphaUcPeriod" startAt="3"/>
            </a:pPr>
            <a:r>
              <a:rPr lang="en-US" sz="2000" u="sng">
                <a:latin typeface="Arial" panose="020B0604020202020204" pitchFamily="34" charset="0"/>
                <a:cs typeface="Arial" panose="020B0604020202020204" pitchFamily="34" charset="0"/>
              </a:rPr>
              <a:t>CONTRACT REVIEW CONTINUED…</a:t>
            </a:r>
          </a:p>
          <a:p>
            <a:pPr marL="225425" indent="0">
              <a:lnSpc>
                <a:spcPct val="110000"/>
              </a:lnSpc>
              <a:spcBef>
                <a:spcPts val="0"/>
              </a:spcBef>
              <a:spcAft>
                <a:spcPts val="0"/>
              </a:spcAft>
              <a:buNone/>
            </a:pPr>
            <a:endParaRPr lang="en-US" sz="1600">
              <a:latin typeface="Arial" panose="020B0604020202020204" pitchFamily="34" charset="0"/>
              <a:cs typeface="Arial" panose="020B0604020202020204" pitchFamily="34" charset="0"/>
            </a:endParaRPr>
          </a:p>
          <a:p>
            <a:pPr marL="1254125" lvl="3" indent="-342900">
              <a:lnSpc>
                <a:spcPct val="110000"/>
              </a:lnSpc>
              <a:spcBef>
                <a:spcPts val="0"/>
              </a:spcBef>
              <a:spcAft>
                <a:spcPts val="0"/>
              </a:spcAft>
              <a:buFont typeface="+mj-lt"/>
              <a:buAutoNum type="arabicPeriod" startAt="2"/>
            </a:pPr>
            <a:r>
              <a:rPr lang="en-US" u="sng">
                <a:latin typeface="Arial" panose="020B0604020202020204" pitchFamily="34" charset="0"/>
                <a:cs typeface="Arial" panose="020B0604020202020204" pitchFamily="34" charset="0"/>
              </a:rPr>
              <a:t>Provider review:</a:t>
            </a:r>
          </a:p>
          <a:p>
            <a:pPr marL="1727195" lvl="5" indent="-400050">
              <a:lnSpc>
                <a:spcPct val="110000"/>
              </a:lnSpc>
              <a:spcBef>
                <a:spcPts val="0"/>
              </a:spcBef>
              <a:spcAft>
                <a:spcPts val="0"/>
              </a:spcAft>
              <a:buFont typeface="+mj-lt"/>
              <a:buAutoNum type="alphaLcParenR"/>
            </a:pPr>
            <a:r>
              <a:rPr lang="en-US">
                <a:latin typeface="Arial" panose="020B0604020202020204" pitchFamily="34" charset="0"/>
                <a:cs typeface="Arial" panose="020B0604020202020204" pitchFamily="34" charset="0"/>
              </a:rPr>
              <a:t>Multiple users from the Provider may join and review the document.</a:t>
            </a:r>
          </a:p>
          <a:p>
            <a:pPr marL="1727195" lvl="5" indent="-400050">
              <a:lnSpc>
                <a:spcPct val="110000"/>
              </a:lnSpc>
              <a:spcBef>
                <a:spcPts val="0"/>
              </a:spcBef>
              <a:spcAft>
                <a:spcPts val="0"/>
              </a:spcAft>
              <a:buFont typeface="+mj-lt"/>
              <a:buAutoNum type="alphaLcParenR"/>
            </a:pPr>
            <a:endParaRPr lang="en-US">
              <a:latin typeface="Arial" panose="020B0604020202020204" pitchFamily="34" charset="0"/>
              <a:cs typeface="Arial" panose="020B0604020202020204" pitchFamily="34" charset="0"/>
            </a:endParaRPr>
          </a:p>
          <a:p>
            <a:pPr marL="1727195" lvl="5" indent="-400050">
              <a:lnSpc>
                <a:spcPct val="110000"/>
              </a:lnSpc>
              <a:spcBef>
                <a:spcPts val="0"/>
              </a:spcBef>
              <a:spcAft>
                <a:spcPts val="0"/>
              </a:spcAft>
              <a:buFont typeface="+mj-lt"/>
              <a:buAutoNum type="alphaLcParenR"/>
            </a:pPr>
            <a:r>
              <a:rPr lang="en-US">
                <a:latin typeface="Arial" panose="020B0604020202020204" pitchFamily="34" charset="0"/>
                <a:cs typeface="Arial" panose="020B0604020202020204" pitchFamily="34" charset="0"/>
              </a:rPr>
              <a:t>Only </a:t>
            </a:r>
            <a:r>
              <a:rPr lang="en-US" u="sng">
                <a:latin typeface="Arial" panose="020B0604020202020204" pitchFamily="34" charset="0"/>
                <a:cs typeface="Arial" panose="020B0604020202020204" pitchFamily="34" charset="0"/>
              </a:rPr>
              <a:t>one</a:t>
            </a:r>
            <a:r>
              <a:rPr lang="en-US">
                <a:latin typeface="Arial" panose="020B0604020202020204" pitchFamily="34" charset="0"/>
                <a:cs typeface="Arial" panose="020B0604020202020204" pitchFamily="34" charset="0"/>
              </a:rPr>
              <a:t> Provider Representative with signature authority may sign the document.  NOTE: The signer for the subcontractor must have the authority to commit the organization to terms of the contract.  </a:t>
            </a:r>
          </a:p>
          <a:p>
            <a:pPr marL="1727195" lvl="5" indent="-400050">
              <a:lnSpc>
                <a:spcPct val="110000"/>
              </a:lnSpc>
              <a:spcBef>
                <a:spcPts val="0"/>
              </a:spcBef>
              <a:spcAft>
                <a:spcPts val="0"/>
              </a:spcAft>
              <a:buFont typeface="+mj-lt"/>
              <a:buAutoNum type="alphaLcParenR"/>
            </a:pPr>
            <a:endParaRPr lang="en-US">
              <a:latin typeface="Arial" panose="020B0604020202020204" pitchFamily="34" charset="0"/>
              <a:cs typeface="Arial" panose="020B0604020202020204" pitchFamily="34" charset="0"/>
            </a:endParaRPr>
          </a:p>
          <a:p>
            <a:pPr marL="1727195" lvl="5" indent="-400050">
              <a:lnSpc>
                <a:spcPct val="110000"/>
              </a:lnSpc>
              <a:spcBef>
                <a:spcPts val="0"/>
              </a:spcBef>
              <a:spcAft>
                <a:spcPts val="0"/>
              </a:spcAft>
              <a:buFont typeface="+mj-lt"/>
              <a:buAutoNum type="alphaLcParenR"/>
            </a:pPr>
            <a:r>
              <a:rPr lang="en-US">
                <a:latin typeface="Arial" panose="020B0604020202020204" pitchFamily="34" charset="0"/>
                <a:cs typeface="Arial" panose="020B0604020202020204" pitchFamily="34" charset="0"/>
              </a:rPr>
              <a:t>Once the document has been joined and reviewed, the Provider Representative will receive a SECOND automatic e-mail from Concord requesting an electronic </a:t>
            </a:r>
            <a:r>
              <a:rPr lang="en-US" sz="1700">
                <a:latin typeface="Arial" panose="020B0604020202020204" pitchFamily="34" charset="0"/>
                <a:cs typeface="Arial" panose="020B0604020202020204" pitchFamily="34" charset="0"/>
              </a:rPr>
              <a:t>signature.</a:t>
            </a:r>
          </a:p>
          <a:p>
            <a:pPr marL="568325" indent="-342900">
              <a:lnSpc>
                <a:spcPct val="110000"/>
              </a:lnSpc>
              <a:spcBef>
                <a:spcPts val="0"/>
              </a:spcBef>
              <a:spcAft>
                <a:spcPts val="0"/>
              </a:spcAft>
            </a:pPr>
            <a:endParaRPr lang="en-US" sz="1700">
              <a:latin typeface="Arial" panose="020B0604020202020204" pitchFamily="34" charset="0"/>
              <a:cs typeface="Arial" panose="020B0604020202020204" pitchFamily="34" charset="0"/>
            </a:endParaRPr>
          </a:p>
          <a:p>
            <a:pPr marL="568325" indent="-342900">
              <a:lnSpc>
                <a:spcPct val="110000"/>
              </a:lnSpc>
              <a:spcBef>
                <a:spcPts val="0"/>
              </a:spcBef>
              <a:spcAft>
                <a:spcPts val="0"/>
              </a:spcAft>
            </a:pPr>
            <a:endParaRPr lang="en-US" sz="1700">
              <a:latin typeface="Arial" panose="020B0604020202020204" pitchFamily="34" charset="0"/>
              <a:cs typeface="Arial" panose="020B0604020202020204" pitchFamily="34" charset="0"/>
            </a:endParaRPr>
          </a:p>
          <a:p>
            <a:pPr marL="568325" indent="-342900">
              <a:lnSpc>
                <a:spcPct val="110000"/>
              </a:lnSpc>
              <a:spcBef>
                <a:spcPts val="0"/>
              </a:spcBef>
              <a:spcAft>
                <a:spcPts val="0"/>
              </a:spcAft>
            </a:pPr>
            <a:endParaRPr lang="en-US" sz="1700">
              <a:latin typeface="Arial" panose="020B0604020202020204" pitchFamily="34" charset="0"/>
              <a:cs typeface="Arial" panose="020B0604020202020204" pitchFamily="34" charset="0"/>
            </a:endParaRPr>
          </a:p>
          <a:p>
            <a:pPr marL="568325" indent="-342900">
              <a:lnSpc>
                <a:spcPct val="110000"/>
              </a:lnSpc>
              <a:spcBef>
                <a:spcPts val="0"/>
              </a:spcBef>
              <a:spcAft>
                <a:spcPts val="0"/>
              </a:spcAft>
            </a:pPr>
            <a:endParaRPr lang="en-US" sz="170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EDECFD8-4AB5-0F5B-4493-740D0ED59AB2}"/>
              </a:ext>
            </a:extLst>
          </p:cNvPr>
          <p:cNvPicPr>
            <a:picLocks noChangeAspect="1"/>
          </p:cNvPicPr>
          <p:nvPr/>
        </p:nvPicPr>
        <p:blipFill>
          <a:blip r:embed="rId3"/>
          <a:stretch>
            <a:fillRect/>
          </a:stretch>
        </p:blipFill>
        <p:spPr>
          <a:xfrm>
            <a:off x="5859369" y="4583101"/>
            <a:ext cx="2405770" cy="1855095"/>
          </a:xfrm>
          <a:prstGeom prst="rect">
            <a:avLst/>
          </a:prstGeom>
        </p:spPr>
      </p:pic>
      <p:pic>
        <p:nvPicPr>
          <p:cNvPr id="9" name="Picture 8">
            <a:extLst>
              <a:ext uri="{FF2B5EF4-FFF2-40B4-BE49-F238E27FC236}">
                <a16:creationId xmlns:a16="http://schemas.microsoft.com/office/drawing/2014/main" id="{EED37DC8-2AF9-854E-96BB-50F7EA196680}"/>
              </a:ext>
            </a:extLst>
          </p:cNvPr>
          <p:cNvPicPr>
            <a:picLocks noChangeAspect="1"/>
          </p:cNvPicPr>
          <p:nvPr/>
        </p:nvPicPr>
        <p:blipFill>
          <a:blip r:embed="rId4"/>
          <a:stretch>
            <a:fillRect/>
          </a:stretch>
        </p:blipFill>
        <p:spPr>
          <a:xfrm>
            <a:off x="1219200" y="6187475"/>
            <a:ext cx="4220765" cy="470759"/>
          </a:xfrm>
          <a:prstGeom prst="rect">
            <a:avLst/>
          </a:prstGeom>
        </p:spPr>
      </p:pic>
      <p:pic>
        <p:nvPicPr>
          <p:cNvPr id="4" name="Picture 3">
            <a:extLst>
              <a:ext uri="{FF2B5EF4-FFF2-40B4-BE49-F238E27FC236}">
                <a16:creationId xmlns:a16="http://schemas.microsoft.com/office/drawing/2014/main" id="{088A5805-67F8-3939-BC08-20284C0AA2E6}"/>
              </a:ext>
            </a:extLst>
          </p:cNvPr>
          <p:cNvPicPr>
            <a:picLocks noChangeAspect="1"/>
          </p:cNvPicPr>
          <p:nvPr/>
        </p:nvPicPr>
        <p:blipFill>
          <a:blip r:embed="rId5"/>
          <a:stretch>
            <a:fillRect/>
          </a:stretch>
        </p:blipFill>
        <p:spPr>
          <a:xfrm>
            <a:off x="5763322" y="2540347"/>
            <a:ext cx="2752521" cy="1777306"/>
          </a:xfrm>
          <a:prstGeom prst="rect">
            <a:avLst/>
          </a:prstGeom>
        </p:spPr>
      </p:pic>
    </p:spTree>
    <p:extLst>
      <p:ext uri="{BB962C8B-B14F-4D97-AF65-F5344CB8AC3E}">
        <p14:creationId xmlns:p14="http://schemas.microsoft.com/office/powerpoint/2010/main" val="205011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19292"/>
            <a:ext cx="7772400" cy="1508760"/>
          </a:xfrm>
        </p:spPr>
        <p:txBody>
          <a:bodyPr>
            <a:normAutofit/>
          </a:bodyPr>
          <a:lstStyle/>
          <a:p>
            <a:pPr marL="571500" indent="-571500">
              <a:buFont typeface="+mj-lt"/>
              <a:buAutoNum type="romanUcPeriod" startAt="6"/>
            </a:pPr>
            <a:r>
              <a:rPr lang="en-US" sz="3600" err="1">
                <a:latin typeface="Arial" panose="020B0604020202020204" pitchFamily="34" charset="0"/>
                <a:cs typeface="Arial" panose="020B0604020202020204" pitchFamily="34" charset="0"/>
              </a:rPr>
              <a:t>ConcordNOW</a:t>
            </a:r>
            <a:r>
              <a:rPr lang="en-US" sz="3600">
                <a:latin typeface="Arial" panose="020B0604020202020204" pitchFamily="34" charset="0"/>
                <a:cs typeface="Arial" panose="020B0604020202020204" pitchFamily="34" charset="0"/>
              </a:rPr>
              <a:t> </a:t>
            </a:r>
            <a:br>
              <a:rPr lang="en-US" sz="3600">
                <a:latin typeface="Arial" panose="020B0604020202020204" pitchFamily="34" charset="0"/>
                <a:cs typeface="Arial" panose="020B0604020202020204" pitchFamily="34" charset="0"/>
              </a:rPr>
            </a:br>
            <a:r>
              <a:rPr lang="en-US" sz="3600">
                <a:latin typeface="Arial" panose="020B0604020202020204" pitchFamily="34" charset="0"/>
                <a:cs typeface="Arial" panose="020B0604020202020204" pitchFamily="34" charset="0"/>
              </a:rPr>
              <a:t>CONTRACT management</a:t>
            </a:r>
          </a:p>
        </p:txBody>
      </p:sp>
      <p:sp>
        <p:nvSpPr>
          <p:cNvPr id="6" name="Slide Number Placeholder 5"/>
          <p:cNvSpPr>
            <a:spLocks noGrp="1"/>
          </p:cNvSpPr>
          <p:nvPr>
            <p:ph type="sldNum" sz="quarter" idx="12"/>
          </p:nvPr>
        </p:nvSpPr>
        <p:spPr/>
        <p:txBody>
          <a:bodyPr/>
          <a:lstStyle/>
          <a:p>
            <a:fld id="{ADF27C92-F2BD-4ED8-94CF-53444FF271E0}" type="slidenum">
              <a:rPr lang="en-US" smtClean="0"/>
              <a:pPr/>
              <a:t>29</a:t>
            </a:fld>
            <a:endParaRPr lang="en-US"/>
          </a:p>
        </p:txBody>
      </p:sp>
      <p:sp>
        <p:nvSpPr>
          <p:cNvPr id="4" name="Content Placeholder 3">
            <a:extLst>
              <a:ext uri="{FF2B5EF4-FFF2-40B4-BE49-F238E27FC236}">
                <a16:creationId xmlns:a16="http://schemas.microsoft.com/office/drawing/2014/main" id="{3989A03A-A63C-4826-AD82-099C9C1C5877}"/>
              </a:ext>
            </a:extLst>
          </p:cNvPr>
          <p:cNvSpPr>
            <a:spLocks noGrp="1"/>
          </p:cNvSpPr>
          <p:nvPr>
            <p:ph idx="1"/>
          </p:nvPr>
        </p:nvSpPr>
        <p:spPr>
          <a:xfrm>
            <a:off x="228600" y="1752600"/>
            <a:ext cx="8228819" cy="4953000"/>
          </a:xfrm>
        </p:spPr>
        <p:txBody>
          <a:bodyPr>
            <a:normAutofit fontScale="85000" lnSpcReduction="20000"/>
          </a:bodyPr>
          <a:lstStyle/>
          <a:p>
            <a:pPr marL="514350" indent="-514350">
              <a:buFont typeface="+mj-lt"/>
              <a:buAutoNum type="alphaUcPeriod" startAt="4"/>
            </a:pPr>
            <a:r>
              <a:rPr lang="en-US" sz="2100" u="sng">
                <a:latin typeface="Arial" panose="020B0604020202020204" pitchFamily="34" charset="0"/>
                <a:cs typeface="Arial" panose="020B0604020202020204" pitchFamily="34" charset="0"/>
              </a:rPr>
              <a:t>CONTRACT EXECUTION:</a:t>
            </a:r>
          </a:p>
          <a:p>
            <a:pPr marL="914400" lvl="2" indent="-457200">
              <a:buFont typeface="+mj-lt"/>
              <a:buAutoNum type="alphaUcPeriod"/>
            </a:pPr>
            <a:endParaRPr lang="en-US" sz="2200">
              <a:latin typeface="Arial" panose="020B0604020202020204" pitchFamily="34" charset="0"/>
              <a:cs typeface="Arial" panose="020B0604020202020204" pitchFamily="34" charset="0"/>
            </a:endParaRPr>
          </a:p>
          <a:p>
            <a:pPr marL="1143000" lvl="3" indent="-457200">
              <a:buFont typeface="+mj-lt"/>
              <a:buAutoNum type="arabicPeriod"/>
            </a:pPr>
            <a:r>
              <a:rPr lang="en-US" sz="2000">
                <a:latin typeface="Arial"/>
                <a:cs typeface="Arial"/>
              </a:rPr>
              <a:t>After the provider signs the contract, the CFC CEO will then electronically sign the document.</a:t>
            </a:r>
          </a:p>
          <a:p>
            <a:pPr marL="1143000" lvl="3" indent="-457200">
              <a:buFont typeface="+mj-lt"/>
              <a:buAutoNum type="arabicPeriod"/>
            </a:pPr>
            <a:endParaRPr lang="en-US" sz="2000">
              <a:latin typeface="Arial" panose="020B0604020202020204" pitchFamily="34" charset="0"/>
              <a:cs typeface="Arial" panose="020B0604020202020204" pitchFamily="34" charset="0"/>
            </a:endParaRPr>
          </a:p>
          <a:p>
            <a:pPr marL="1143000" lvl="3" indent="-457200">
              <a:buFont typeface="+mj-lt"/>
              <a:buAutoNum type="arabicPeriod"/>
            </a:pPr>
            <a:r>
              <a:rPr lang="en-US" sz="2000">
                <a:latin typeface="Arial" panose="020B0604020202020204" pitchFamily="34" charset="0"/>
                <a:cs typeface="Arial" panose="020B0604020202020204" pitchFamily="34" charset="0"/>
              </a:rPr>
              <a:t>This fully executed document is available for PDF download at any time and a copy will be e-mailed via assigned CFC Contract Manager.</a:t>
            </a:r>
          </a:p>
          <a:p>
            <a:pPr marL="1143000" lvl="3" indent="-457200">
              <a:buFont typeface="+mj-lt"/>
              <a:buAutoNum type="arabicPeriod"/>
            </a:pPr>
            <a:endParaRPr lang="en-US" sz="2000">
              <a:latin typeface="Arial" panose="020B0604020202020204" pitchFamily="34" charset="0"/>
              <a:cs typeface="Arial" panose="020B0604020202020204" pitchFamily="34" charset="0"/>
            </a:endParaRPr>
          </a:p>
          <a:p>
            <a:pPr marL="1143000" lvl="3" indent="-457200">
              <a:buFont typeface="+mj-lt"/>
              <a:buAutoNum type="arabicPeriod"/>
            </a:pPr>
            <a:r>
              <a:rPr lang="en-US" sz="2000">
                <a:latin typeface="Arial" panose="020B0604020202020204" pitchFamily="34" charset="0"/>
                <a:cs typeface="Arial" panose="020B0604020202020204" pitchFamily="34" charset="0"/>
              </a:rPr>
              <a:t>All contract and amendment versions as well as contract attachments and exhibits are available on </a:t>
            </a:r>
            <a:r>
              <a:rPr lang="en-US" sz="2000" err="1">
                <a:latin typeface="Arial" panose="020B0604020202020204" pitchFamily="34" charset="0"/>
                <a:cs typeface="Arial" panose="020B0604020202020204" pitchFamily="34" charset="0"/>
              </a:rPr>
              <a:t>ConcordNow</a:t>
            </a:r>
            <a:r>
              <a:rPr lang="en-US" sz="2000">
                <a:latin typeface="Arial" panose="020B0604020202020204" pitchFamily="34" charset="0"/>
                <a:cs typeface="Arial" panose="020B0604020202020204" pitchFamily="34" charset="0"/>
              </a:rPr>
              <a:t> for your reference.</a:t>
            </a:r>
          </a:p>
          <a:p>
            <a:pPr marL="1143000" lvl="3" indent="-457200">
              <a:buFont typeface="+mj-lt"/>
              <a:buAutoNum type="arabicPeriod"/>
            </a:pPr>
            <a:endParaRPr lang="en-US" sz="2000">
              <a:latin typeface="Arial" panose="020B0604020202020204" pitchFamily="34" charset="0"/>
              <a:cs typeface="Arial" panose="020B0604020202020204" pitchFamily="34" charset="0"/>
            </a:endParaRPr>
          </a:p>
          <a:p>
            <a:pPr marL="1143000" lvl="3" indent="-457200">
              <a:buFont typeface="+mj-lt"/>
              <a:buAutoNum type="arabicPeriod"/>
            </a:pPr>
            <a:r>
              <a:rPr lang="en-US" sz="2000">
                <a:latin typeface="Arial" panose="020B0604020202020204" pitchFamily="34" charset="0"/>
                <a:cs typeface="Arial" panose="020B0604020202020204" pitchFamily="34" charset="0"/>
              </a:rPr>
              <a:t>Revisions, Amendments, and Price-Level Increases to a contract must be clearly specified in the contract document. </a:t>
            </a:r>
          </a:p>
          <a:p>
            <a:pPr marL="1143000" lvl="3" indent="-457200">
              <a:buFont typeface="+mj-lt"/>
              <a:buAutoNum type="arabicPeriod"/>
            </a:pPr>
            <a:endParaRPr lang="en-US" sz="2000">
              <a:latin typeface="Arial" panose="020B0604020202020204" pitchFamily="34" charset="0"/>
              <a:cs typeface="Arial" panose="020B0604020202020204" pitchFamily="34" charset="0"/>
            </a:endParaRPr>
          </a:p>
          <a:p>
            <a:pPr marL="1143000" lvl="3" indent="-457200">
              <a:buFont typeface="+mj-lt"/>
              <a:buAutoNum type="arabicPeriod"/>
            </a:pPr>
            <a:r>
              <a:rPr lang="en-US" sz="2000">
                <a:latin typeface="Arial" panose="020B0604020202020204" pitchFamily="34" charset="0"/>
                <a:cs typeface="Arial" panose="020B0604020202020204" pitchFamily="34" charset="0"/>
              </a:rPr>
              <a:t>Lapse (overutilization) Increases are subject to partial or all reimbursement after paying a Subcontractor their total contract amount. Lapse Increases do not require an amendment to the total contract amount.</a:t>
            </a:r>
          </a:p>
          <a:p>
            <a:pPr marL="1143000" lvl="3" indent="-457200">
              <a:buFont typeface="+mj-lt"/>
              <a:buAutoNum type="arabicPeriod"/>
            </a:pPr>
            <a:endParaRPr lang="en-US" sz="2000">
              <a:latin typeface="Arial" panose="020B0604020202020204" pitchFamily="34" charset="0"/>
              <a:cs typeface="Arial" panose="020B0604020202020204" pitchFamily="34" charset="0"/>
            </a:endParaRPr>
          </a:p>
          <a:p>
            <a:pPr marL="1143000" lvl="3" indent="-457200">
              <a:buFont typeface="+mj-lt"/>
              <a:buAutoNum type="arabicPeriod"/>
            </a:pPr>
            <a:r>
              <a:rPr lang="en-US" sz="2000">
                <a:latin typeface="Arial" panose="020B0604020202020204" pitchFamily="34" charset="0"/>
                <a:cs typeface="Arial" panose="020B0604020202020204" pitchFamily="34" charset="0"/>
              </a:rPr>
              <a:t>Extensions, Renewals, and Terminations may be subject to a performance evaluation with the terms and conditions of the contract.</a:t>
            </a:r>
          </a:p>
        </p:txBody>
      </p:sp>
    </p:spTree>
    <p:extLst>
      <p:ext uri="{BB962C8B-B14F-4D97-AF65-F5344CB8AC3E}">
        <p14:creationId xmlns:p14="http://schemas.microsoft.com/office/powerpoint/2010/main" val="81102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CD31-D46C-3CA4-7E76-FCEB7A276388}"/>
              </a:ext>
            </a:extLst>
          </p:cNvPr>
          <p:cNvSpPr>
            <a:spLocks noGrp="1"/>
          </p:cNvSpPr>
          <p:nvPr>
            <p:ph type="title"/>
          </p:nvPr>
        </p:nvSpPr>
        <p:spPr/>
        <p:txBody>
          <a:bodyPr>
            <a:normAutofit/>
          </a:bodyPr>
          <a:lstStyle/>
          <a:p>
            <a:r>
              <a:rPr lang="en-US" sz="3600">
                <a:solidFill>
                  <a:srgbClr val="28746E"/>
                </a:solidFill>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60E32A88-FEAB-B7A2-F170-61F7223FFECF}"/>
              </a:ext>
            </a:extLst>
          </p:cNvPr>
          <p:cNvSpPr>
            <a:spLocks noGrp="1"/>
          </p:cNvSpPr>
          <p:nvPr>
            <p:ph idx="1"/>
          </p:nvPr>
        </p:nvSpPr>
        <p:spPr>
          <a:xfrm>
            <a:off x="1371600" y="3352800"/>
            <a:ext cx="6553200" cy="2926136"/>
          </a:xfrm>
        </p:spPr>
        <p:txBody>
          <a:bodyPr numCol="1">
            <a:noAutofit/>
          </a:bodyPr>
          <a:lstStyle/>
          <a:p>
            <a:pPr marL="400050" marR="0" lvl="0" indent="-400050" algn="just">
              <a:lnSpc>
                <a:spcPct val="107000"/>
              </a:lnSpc>
              <a:spcBef>
                <a:spcPts val="0"/>
              </a:spcBef>
              <a:spcAft>
                <a:spcPts val="0"/>
              </a:spcAft>
              <a:buFont typeface="+mj-lt"/>
              <a:buAutoNum type="romanUcPeriod"/>
            </a:pPr>
            <a:r>
              <a:rPr lang="en-US" sz="1800">
                <a:effectLst/>
                <a:latin typeface="Arial"/>
                <a:ea typeface="Calibri"/>
                <a:cs typeface="Arial"/>
              </a:rPr>
              <a:t>Origin of </a:t>
            </a:r>
            <a:r>
              <a:rPr lang="en-US" sz="1800">
                <a:latin typeface="Arial"/>
                <a:ea typeface="Calibri"/>
                <a:cs typeface="Arial"/>
              </a:rPr>
              <a:t>CFC</a:t>
            </a:r>
            <a:endParaRPr lang="en-US" sz="1800">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endParaRPr lang="en-US" sz="180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r>
              <a:rPr lang="en-US" sz="1800">
                <a:effectLst/>
                <a:latin typeface="Arial"/>
                <a:ea typeface="Calibri"/>
                <a:cs typeface="Arial"/>
              </a:rPr>
              <a:t>About </a:t>
            </a:r>
            <a:r>
              <a:rPr lang="en-US" sz="1800">
                <a:latin typeface="Arial"/>
                <a:ea typeface="Calibri"/>
                <a:cs typeface="Arial"/>
              </a:rPr>
              <a:t>CFC</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endParaRPr lang="en-US" sz="180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r>
              <a:rPr lang="en-US" sz="1800">
                <a:effectLst/>
                <a:latin typeface="Arial"/>
                <a:ea typeface="Calibri"/>
                <a:cs typeface="Arial"/>
              </a:rPr>
              <a:t>Purpose of </a:t>
            </a:r>
            <a:r>
              <a:rPr lang="en-US" sz="1800">
                <a:latin typeface="Arial"/>
                <a:ea typeface="Calibri"/>
                <a:cs typeface="Arial"/>
              </a:rPr>
              <a:t>CFC</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endParaRPr lang="en-US" sz="180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r>
              <a:rPr lang="en-US" sz="1800">
                <a:effectLst/>
                <a:latin typeface="Arial"/>
                <a:ea typeface="Calibri"/>
                <a:cs typeface="Arial"/>
              </a:rPr>
              <a:t>Contract Agreement</a:t>
            </a:r>
          </a:p>
          <a:p>
            <a:pPr marL="400050" marR="0" lvl="0" indent="-400050" algn="just">
              <a:lnSpc>
                <a:spcPct val="107000"/>
              </a:lnSpc>
              <a:spcBef>
                <a:spcPts val="0"/>
              </a:spcBef>
              <a:spcAft>
                <a:spcPts val="0"/>
              </a:spcAft>
              <a:buFont typeface="+mj-lt"/>
              <a:buAutoNum type="romanUcPeriod"/>
            </a:pPr>
            <a:endParaRPr lang="en-US" sz="1800">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r>
              <a:rPr lang="en-US" sz="1800">
                <a:effectLst/>
                <a:latin typeface="Arial"/>
                <a:ea typeface="Calibri"/>
                <a:cs typeface="Arial"/>
              </a:rPr>
              <a:t>Required Reports</a:t>
            </a:r>
          </a:p>
          <a:p>
            <a:pPr marL="400050" marR="0" lvl="0" indent="-400050" algn="just">
              <a:lnSpc>
                <a:spcPct val="107000"/>
              </a:lnSpc>
              <a:spcBef>
                <a:spcPts val="0"/>
              </a:spcBef>
              <a:spcAft>
                <a:spcPts val="0"/>
              </a:spcAft>
              <a:buFont typeface="+mj-lt"/>
              <a:buAutoNum type="romanUcPeriod"/>
            </a:pPr>
            <a:endParaRPr lang="en-US" sz="180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r>
              <a:rPr lang="en-US" sz="1800" err="1">
                <a:latin typeface="Arial"/>
                <a:ea typeface="Calibri"/>
                <a:cs typeface="Arial"/>
              </a:rPr>
              <a:t>ConcordNow</a:t>
            </a:r>
            <a:r>
              <a:rPr lang="en-US" sz="1800">
                <a:latin typeface="Arial"/>
                <a:ea typeface="Calibri"/>
                <a:cs typeface="Arial"/>
              </a:rPr>
              <a:t> Contract Management</a:t>
            </a:r>
          </a:p>
          <a:p>
            <a:pPr marL="400050" marR="0" lvl="0" indent="-400050" algn="just">
              <a:lnSpc>
                <a:spcPct val="107000"/>
              </a:lnSpc>
              <a:spcBef>
                <a:spcPts val="0"/>
              </a:spcBef>
              <a:spcAft>
                <a:spcPts val="0"/>
              </a:spcAft>
              <a:buFont typeface="+mj-lt"/>
              <a:buAutoNum type="romanUcPeriod"/>
            </a:pPr>
            <a:endParaRPr lang="en-US" sz="1800">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r>
              <a:rPr lang="en-US" sz="1800">
                <a:effectLst/>
                <a:latin typeface="Arial"/>
                <a:ea typeface="Calibri"/>
                <a:cs typeface="Arial"/>
              </a:rPr>
              <a:t>Invoice and Payment</a:t>
            </a:r>
          </a:p>
          <a:p>
            <a:pPr marL="400050" marR="0" lvl="0" indent="-400050" algn="just">
              <a:lnSpc>
                <a:spcPct val="107000"/>
              </a:lnSpc>
              <a:spcBef>
                <a:spcPts val="0"/>
              </a:spcBef>
              <a:spcAft>
                <a:spcPts val="0"/>
              </a:spcAft>
              <a:buFont typeface="+mj-lt"/>
              <a:buAutoNum type="romanUcPeriod"/>
            </a:pPr>
            <a:endParaRPr lang="en-US" sz="180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endParaRPr lang="en-US" sz="180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endParaRPr lang="en-US" sz="180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endParaRPr lang="en-US" sz="1800">
              <a:latin typeface="Arial" panose="020B0604020202020204" pitchFamily="34" charset="0"/>
              <a:ea typeface="Calibri" panose="020F0502020204030204" pitchFamily="34" charset="0"/>
              <a:cs typeface="Arial" panose="020B0604020202020204" pitchFamily="34" charset="0"/>
            </a:endParaRPr>
          </a:p>
          <a:p>
            <a:pPr marL="400050" marR="0" lvl="0" indent="-400050" algn="just">
              <a:lnSpc>
                <a:spcPct val="107000"/>
              </a:lnSpc>
              <a:spcBef>
                <a:spcPts val="0"/>
              </a:spcBef>
              <a:spcAft>
                <a:spcPts val="0"/>
              </a:spcAft>
              <a:buFont typeface="+mj-lt"/>
              <a:buAutoNum type="romanUcPeriod"/>
            </a:pP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4E76E43-3E08-D51C-4130-1E4A1D6E69F4}"/>
              </a:ext>
            </a:extLst>
          </p:cNvPr>
          <p:cNvSpPr>
            <a:spLocks noGrp="1"/>
          </p:cNvSpPr>
          <p:nvPr>
            <p:ph type="sldNum" sz="quarter" idx="12"/>
          </p:nvPr>
        </p:nvSpPr>
        <p:spPr/>
        <p:txBody>
          <a:bodyPr/>
          <a:lstStyle/>
          <a:p>
            <a:fld id="{ADF27C92-F2BD-4ED8-94CF-53444FF271E0}" type="slidenum">
              <a:rPr lang="en-US" smtClean="0"/>
              <a:t>3</a:t>
            </a:fld>
            <a:endParaRPr lang="en-US"/>
          </a:p>
        </p:txBody>
      </p:sp>
    </p:spTree>
    <p:extLst>
      <p:ext uri="{BB962C8B-B14F-4D97-AF65-F5344CB8AC3E}">
        <p14:creationId xmlns:p14="http://schemas.microsoft.com/office/powerpoint/2010/main" val="322085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4D465-D737-E35F-EDCE-4E2E851B5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A2454-65BA-87C6-E6E7-7096630CA894}"/>
              </a:ext>
            </a:extLst>
          </p:cNvPr>
          <p:cNvSpPr>
            <a:spLocks noGrp="1"/>
          </p:cNvSpPr>
          <p:nvPr>
            <p:ph type="title"/>
          </p:nvPr>
        </p:nvSpPr>
        <p:spPr>
          <a:xfrm>
            <a:off x="0" y="2208879"/>
            <a:ext cx="9067800" cy="1676400"/>
          </a:xfrm>
        </p:spPr>
        <p:txBody>
          <a:bodyPr/>
          <a:lstStyle/>
          <a:p>
            <a:r>
              <a:rPr lang="en-US" sz="3600">
                <a:latin typeface="Arial" panose="020B0604020202020204" pitchFamily="34" charset="0"/>
                <a:cs typeface="Arial" panose="020B0604020202020204" pitchFamily="34" charset="0"/>
              </a:rPr>
              <a:t>Invoice and Payment</a:t>
            </a:r>
          </a:p>
        </p:txBody>
      </p:sp>
      <p:sp>
        <p:nvSpPr>
          <p:cNvPr id="3" name="Slide Number Placeholder 2">
            <a:extLst>
              <a:ext uri="{FF2B5EF4-FFF2-40B4-BE49-F238E27FC236}">
                <a16:creationId xmlns:a16="http://schemas.microsoft.com/office/drawing/2014/main" id="{0FBCA312-4563-53C2-86C5-925091D8A301}"/>
              </a:ext>
            </a:extLst>
          </p:cNvPr>
          <p:cNvSpPr>
            <a:spLocks noGrp="1"/>
          </p:cNvSpPr>
          <p:nvPr>
            <p:ph type="sldNum" sz="quarter" idx="12"/>
          </p:nvPr>
        </p:nvSpPr>
        <p:spPr/>
        <p:txBody>
          <a:bodyPr/>
          <a:lstStyle/>
          <a:p>
            <a:fld id="{ADF27C92-F2BD-4ED8-94CF-53444FF271E0}" type="slidenum">
              <a:rPr lang="en-US" smtClean="0"/>
              <a:t>30</a:t>
            </a:fld>
            <a:endParaRPr lang="en-US"/>
          </a:p>
        </p:txBody>
      </p:sp>
      <p:pic>
        <p:nvPicPr>
          <p:cNvPr id="8194" name="Picture 2" descr="Processing paper invoice is a business need">
            <a:extLst>
              <a:ext uri="{FF2B5EF4-FFF2-40B4-BE49-F238E27FC236}">
                <a16:creationId xmlns:a16="http://schemas.microsoft.com/office/drawing/2014/main" id="{9690E65E-F3C0-D9D4-BB47-0559E5030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14800"/>
            <a:ext cx="4191000" cy="237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8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8619236" cy="1508760"/>
          </a:xfrm>
        </p:spPr>
        <p:txBody>
          <a:bodyPr>
            <a:normAutofit/>
          </a:bodyPr>
          <a:lstStyle/>
          <a:p>
            <a:pPr marL="571500" indent="-571500">
              <a:buFont typeface="+mj-lt"/>
              <a:buAutoNum type="romanUcPeriod" startAt="7"/>
            </a:pPr>
            <a:r>
              <a:rPr lang="en-US" sz="3600">
                <a:latin typeface="Arial" panose="020B0604020202020204" pitchFamily="34" charset="0"/>
                <a:cs typeface="Arial" panose="020B0604020202020204" pitchFamily="34" charset="0"/>
              </a:rPr>
              <a:t>Invoice and payment </a:t>
            </a:r>
          </a:p>
        </p:txBody>
      </p:sp>
      <p:sp>
        <p:nvSpPr>
          <p:cNvPr id="6" name="Slide Number Placeholder 5"/>
          <p:cNvSpPr>
            <a:spLocks noGrp="1"/>
          </p:cNvSpPr>
          <p:nvPr>
            <p:ph type="sldNum" sz="quarter" idx="12"/>
          </p:nvPr>
        </p:nvSpPr>
        <p:spPr/>
        <p:txBody>
          <a:bodyPr/>
          <a:lstStyle/>
          <a:p>
            <a:fld id="{ADF27C92-F2BD-4ED8-94CF-53444FF271E0}" type="slidenum">
              <a:rPr lang="en-US" smtClean="0"/>
              <a:pPr/>
              <a:t>31</a:t>
            </a:fld>
            <a:endParaRPr lang="en-US"/>
          </a:p>
        </p:txBody>
      </p:sp>
      <p:sp>
        <p:nvSpPr>
          <p:cNvPr id="3" name="Content Placeholder 2">
            <a:extLst>
              <a:ext uri="{FF2B5EF4-FFF2-40B4-BE49-F238E27FC236}">
                <a16:creationId xmlns:a16="http://schemas.microsoft.com/office/drawing/2014/main" id="{DAD62E42-2717-4FD6-AE16-2D584F7AD991}"/>
              </a:ext>
            </a:extLst>
          </p:cNvPr>
          <p:cNvSpPr>
            <a:spLocks noGrp="1"/>
          </p:cNvSpPr>
          <p:nvPr>
            <p:ph idx="1"/>
          </p:nvPr>
        </p:nvSpPr>
        <p:spPr>
          <a:xfrm>
            <a:off x="228600" y="1904999"/>
            <a:ext cx="8619236" cy="4517855"/>
          </a:xfrm>
        </p:spPr>
        <p:txBody>
          <a:bodyPr>
            <a:normAutofit/>
          </a:bodyPr>
          <a:lstStyle/>
          <a:p>
            <a:pPr marL="225425" indent="0">
              <a:lnSpc>
                <a:spcPct val="110000"/>
              </a:lnSpc>
              <a:spcBef>
                <a:spcPts val="0"/>
              </a:spcBef>
              <a:spcAft>
                <a:spcPts val="0"/>
              </a:spcAft>
              <a:buNone/>
            </a:pPr>
            <a:r>
              <a:rPr lang="en-US" sz="1800">
                <a:latin typeface="Arial"/>
                <a:cs typeface="Arial"/>
              </a:rPr>
              <a:t>Below are the steps for the monthly request of payments.  As a reminder, payments are subject to the availability of funding.</a:t>
            </a:r>
            <a:endParaRPr lang="en-US"/>
          </a:p>
          <a:p>
            <a:pPr marL="225425" indent="0">
              <a:lnSpc>
                <a:spcPct val="110000"/>
              </a:lnSpc>
              <a:spcBef>
                <a:spcPts val="0"/>
              </a:spcBef>
              <a:spcAft>
                <a:spcPts val="0"/>
              </a:spcAft>
              <a:buNone/>
            </a:pPr>
            <a:endParaRPr lang="en-US" sz="1800">
              <a:latin typeface="Arial"/>
              <a:cs typeface="Arial"/>
            </a:endParaRPr>
          </a:p>
          <a:p>
            <a:pPr marL="1712595" lvl="2" indent="-509270">
              <a:lnSpc>
                <a:spcPct val="110000"/>
              </a:lnSpc>
              <a:spcBef>
                <a:spcPts val="0"/>
              </a:spcBef>
              <a:spcAft>
                <a:spcPts val="0"/>
              </a:spcAft>
              <a:buFont typeface="+mj-lt"/>
              <a:buAutoNum type="alphaUcPeriod"/>
            </a:pPr>
            <a:r>
              <a:rPr lang="en-US">
                <a:latin typeface="Arial" panose="020B0604020202020204" pitchFamily="34" charset="0"/>
                <a:cs typeface="Arial" panose="020B0604020202020204" pitchFamily="34" charset="0"/>
              </a:rPr>
              <a:t>Method of Payments</a:t>
            </a:r>
          </a:p>
          <a:p>
            <a:pPr marL="1712595" lvl="2" indent="-509270">
              <a:lnSpc>
                <a:spcPct val="110000"/>
              </a:lnSpc>
              <a:spcBef>
                <a:spcPts val="0"/>
              </a:spcBef>
              <a:spcAft>
                <a:spcPts val="0"/>
              </a:spcAft>
              <a:buFont typeface="+mj-lt"/>
              <a:buAutoNum type="alphaUcPeriod"/>
            </a:pPr>
            <a:r>
              <a:rPr lang="en-US">
                <a:latin typeface="Arial" panose="020B0604020202020204" pitchFamily="34" charset="0"/>
                <a:cs typeface="Arial" panose="020B0604020202020204" pitchFamily="34" charset="0"/>
              </a:rPr>
              <a:t>Data Reporting</a:t>
            </a:r>
          </a:p>
          <a:p>
            <a:pPr marL="1712595" lvl="2" indent="-509270">
              <a:lnSpc>
                <a:spcPct val="110000"/>
              </a:lnSpc>
              <a:spcBef>
                <a:spcPts val="0"/>
              </a:spcBef>
              <a:spcAft>
                <a:spcPts val="0"/>
              </a:spcAft>
              <a:buFont typeface="+mj-lt"/>
              <a:buAutoNum type="alphaUcPeriod"/>
            </a:pPr>
            <a:r>
              <a:rPr lang="en-US">
                <a:latin typeface="Arial" panose="020B0604020202020204" pitchFamily="34" charset="0"/>
                <a:cs typeface="Arial" panose="020B0604020202020204" pitchFamily="34" charset="0"/>
              </a:rPr>
              <a:t>Invoice Validation</a:t>
            </a:r>
          </a:p>
          <a:p>
            <a:pPr marL="1712595" lvl="2" indent="-509270">
              <a:lnSpc>
                <a:spcPct val="110000"/>
              </a:lnSpc>
              <a:spcBef>
                <a:spcPts val="0"/>
              </a:spcBef>
              <a:spcAft>
                <a:spcPts val="0"/>
              </a:spcAft>
              <a:buFont typeface="+mj-lt"/>
              <a:buAutoNum type="alphaUcPeriod"/>
            </a:pPr>
            <a:r>
              <a:rPr lang="en-US">
                <a:latin typeface="Arial" panose="020B0604020202020204" pitchFamily="34" charset="0"/>
                <a:cs typeface="Arial" panose="020B0604020202020204" pitchFamily="34" charset="0"/>
              </a:rPr>
              <a:t>Payment</a:t>
            </a:r>
          </a:p>
        </p:txBody>
      </p:sp>
    </p:spTree>
    <p:extLst>
      <p:ext uri="{BB962C8B-B14F-4D97-AF65-F5344CB8AC3E}">
        <p14:creationId xmlns:p14="http://schemas.microsoft.com/office/powerpoint/2010/main" val="967676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84176"/>
            <a:ext cx="8228819" cy="1508760"/>
          </a:xfrm>
        </p:spPr>
        <p:txBody>
          <a:bodyPr>
            <a:normAutofit/>
          </a:bodyPr>
          <a:lstStyle/>
          <a:p>
            <a:pPr marL="571500" indent="-571500">
              <a:buFont typeface="+mj-lt"/>
              <a:buAutoNum type="romanUcPeriod" startAt="7"/>
            </a:pPr>
            <a:r>
              <a:rPr lang="en-US" sz="3600">
                <a:latin typeface="Arial" panose="020B0604020202020204" pitchFamily="34" charset="0"/>
                <a:cs typeface="Arial" panose="020B0604020202020204" pitchFamily="34" charset="0"/>
              </a:rPr>
              <a:t>Invoice and payment </a:t>
            </a:r>
          </a:p>
        </p:txBody>
      </p:sp>
      <p:sp>
        <p:nvSpPr>
          <p:cNvPr id="6" name="Slide Number Placeholder 5"/>
          <p:cNvSpPr>
            <a:spLocks noGrp="1"/>
          </p:cNvSpPr>
          <p:nvPr>
            <p:ph type="sldNum" sz="quarter" idx="12"/>
          </p:nvPr>
        </p:nvSpPr>
        <p:spPr/>
        <p:txBody>
          <a:bodyPr/>
          <a:lstStyle/>
          <a:p>
            <a:fld id="{ADF27C92-F2BD-4ED8-94CF-53444FF271E0}" type="slidenum">
              <a:rPr lang="en-US" smtClean="0">
                <a:cs typeface="Times New Roman" panose="02020603050405020304" pitchFamily="18" charset="0"/>
              </a:rPr>
              <a:pPr/>
              <a:t>32</a:t>
            </a:fld>
            <a:endParaRPr lang="en-US">
              <a:cs typeface="Times New Roman" panose="02020603050405020304" pitchFamily="18" charset="0"/>
            </a:endParaRPr>
          </a:p>
        </p:txBody>
      </p:sp>
      <p:sp>
        <p:nvSpPr>
          <p:cNvPr id="4" name="Content Placeholder 3">
            <a:extLst>
              <a:ext uri="{FF2B5EF4-FFF2-40B4-BE49-F238E27FC236}">
                <a16:creationId xmlns:a16="http://schemas.microsoft.com/office/drawing/2014/main" id="{FFBB2F68-1F33-49CE-AE3B-BEAAB489373E}"/>
              </a:ext>
            </a:extLst>
          </p:cNvPr>
          <p:cNvSpPr>
            <a:spLocks noGrp="1"/>
          </p:cNvSpPr>
          <p:nvPr>
            <p:ph idx="1"/>
          </p:nvPr>
        </p:nvSpPr>
        <p:spPr>
          <a:xfrm>
            <a:off x="655357" y="1906587"/>
            <a:ext cx="7772400" cy="4724400"/>
          </a:xfrm>
        </p:spPr>
        <p:txBody>
          <a:bodyPr>
            <a:normAutofit fontScale="70000" lnSpcReduction="20000"/>
          </a:bodyPr>
          <a:lstStyle/>
          <a:p>
            <a:pPr marL="514350" indent="-514350">
              <a:buFont typeface="+mj-lt"/>
              <a:buAutoNum type="arabicPeriod"/>
            </a:pPr>
            <a:endParaRPr lang="en-US" sz="2100">
              <a:latin typeface="Arial" panose="020B0604020202020204" pitchFamily="34" charset="0"/>
              <a:cs typeface="Arial" panose="020B0604020202020204" pitchFamily="34" charset="0"/>
            </a:endParaRPr>
          </a:p>
          <a:p>
            <a:pPr marL="514350" indent="-514350">
              <a:buFont typeface="+mj-lt"/>
              <a:buAutoNum type="alphaUcPeriod"/>
            </a:pPr>
            <a:r>
              <a:rPr lang="en-US" sz="2600" u="sng">
                <a:latin typeface="Arial" panose="020B0604020202020204" pitchFamily="34" charset="0"/>
                <a:cs typeface="Arial" panose="020B0604020202020204" pitchFamily="34" charset="0"/>
              </a:rPr>
              <a:t>METHOD OF PAYMENT</a:t>
            </a:r>
          </a:p>
          <a:p>
            <a:pPr marL="457200" lvl="2" indent="0">
              <a:buNone/>
            </a:pPr>
            <a:r>
              <a:rPr lang="en-US" sz="2600">
                <a:latin typeface="Arial" panose="020B0604020202020204" pitchFamily="34" charset="0"/>
                <a:cs typeface="Arial" panose="020B0604020202020204" pitchFamily="34" charset="0"/>
              </a:rPr>
              <a:t>There are FOUR primary payment methods utilized when invoices are processed for CFC contracts:</a:t>
            </a:r>
          </a:p>
          <a:p>
            <a:pPr marL="914400" lvl="2" indent="-457200">
              <a:buFont typeface="+mj-lt"/>
              <a:buAutoNum type="arabicPeriod"/>
            </a:pPr>
            <a:endParaRPr lang="en-US" sz="2600">
              <a:latin typeface="Arial" panose="020B0604020202020204" pitchFamily="34" charset="0"/>
              <a:cs typeface="Arial" panose="020B0604020202020204" pitchFamily="34" charset="0"/>
            </a:endParaRPr>
          </a:p>
          <a:p>
            <a:pPr marL="971550" lvl="2" indent="-514350">
              <a:buFont typeface="+mj-lt"/>
              <a:buAutoNum type="arabicPeriod"/>
            </a:pPr>
            <a:r>
              <a:rPr lang="en-US" sz="2600" u="sng">
                <a:latin typeface="Arial" panose="020B0604020202020204" pitchFamily="34" charset="0"/>
                <a:cs typeface="Arial" panose="020B0604020202020204" pitchFamily="34" charset="0"/>
              </a:rPr>
              <a:t>Non-bundled Fee-for-service </a:t>
            </a:r>
          </a:p>
          <a:p>
            <a:pPr marL="1371600" lvl="4" indent="-457200">
              <a:buFont typeface="+mj-lt"/>
              <a:buAutoNum type="alphaLcParenR"/>
            </a:pPr>
            <a:r>
              <a:rPr lang="en-US" sz="2600">
                <a:latin typeface="Arial"/>
                <a:cs typeface="Arial"/>
              </a:rPr>
              <a:t>Payment for units of service delivered in accordance with the terms and conditions of the subcontract at the unit price listed in the CFC approved funding details incorporated by reference.  Rates in the funding detail are determined upon review and approval by CFC of fiscal reports.  Payments are determined by using a Year-To-Date (YTD) method based on the following rules:</a:t>
            </a:r>
          </a:p>
          <a:p>
            <a:pPr marL="1371600" lvl="4" indent="-457200">
              <a:buFont typeface="+mj-lt"/>
              <a:buAutoNum type="alphaLcParenR"/>
            </a:pPr>
            <a:endParaRPr lang="en-US" sz="2600">
              <a:latin typeface="Arial" panose="020B0604020202020204" pitchFamily="34" charset="0"/>
              <a:cs typeface="Arial" panose="020B0604020202020204" pitchFamily="34" charset="0"/>
            </a:endParaRPr>
          </a:p>
          <a:p>
            <a:pPr marL="1428750" lvl="4" indent="-514350">
              <a:buFont typeface="+mj-lt"/>
              <a:buAutoNum type="alphaLcParenR"/>
            </a:pPr>
            <a:r>
              <a:rPr lang="en-US" sz="2600">
                <a:latin typeface="Arial" panose="020B0604020202020204" pitchFamily="34" charset="0"/>
                <a:cs typeface="Arial" panose="020B0604020202020204" pitchFamily="34" charset="0"/>
              </a:rPr>
              <a:t>Availability Covered Services – Pay prorated amount regardless of service units delivered</a:t>
            </a:r>
          </a:p>
          <a:p>
            <a:pPr marL="1428750" lvl="4" indent="-514350">
              <a:buFont typeface="+mj-lt"/>
              <a:buAutoNum type="alphaLcParenR"/>
            </a:pPr>
            <a:endParaRPr lang="en-US" sz="2600">
              <a:latin typeface="Arial" panose="020B0604020202020204" pitchFamily="34" charset="0"/>
              <a:cs typeface="Arial" panose="020B0604020202020204" pitchFamily="34" charset="0"/>
            </a:endParaRPr>
          </a:p>
          <a:p>
            <a:pPr marL="1428750" lvl="4" indent="-514350">
              <a:buFont typeface="+mj-lt"/>
              <a:buAutoNum type="alphaLcParenR"/>
            </a:pPr>
            <a:r>
              <a:rPr lang="en-US" sz="2600">
                <a:latin typeface="Arial" panose="020B0604020202020204" pitchFamily="34" charset="0"/>
                <a:cs typeface="Arial" panose="020B0604020202020204" pitchFamily="34" charset="0"/>
              </a:rPr>
              <a:t>Utilization Covered Services – Pay based on calculation of  Unit Rate x YTD Units in Data System – YTD previous payments</a:t>
            </a:r>
          </a:p>
          <a:p>
            <a:pPr marL="1371600" lvl="4" indent="-457200">
              <a:buFont typeface="+mj-lt"/>
              <a:buAutoNum type="alphaLcParenR"/>
            </a:pP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888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482138"/>
            <a:ext cx="7772400" cy="1508760"/>
          </a:xfrm>
        </p:spPr>
        <p:txBody>
          <a:bodyPr>
            <a:normAutofit/>
          </a:bodyPr>
          <a:lstStyle/>
          <a:p>
            <a:pPr marL="571500" indent="-571500">
              <a:buFont typeface="+mj-lt"/>
              <a:buAutoNum type="romanUcPeriod" startAt="7"/>
            </a:pPr>
            <a:r>
              <a:rPr lang="en-US" sz="3600">
                <a:latin typeface="Arial" panose="020B0604020202020204" pitchFamily="34" charset="0"/>
                <a:cs typeface="Arial" panose="020B0604020202020204" pitchFamily="34" charset="0"/>
              </a:rPr>
              <a:t>Invoice and payment </a:t>
            </a:r>
          </a:p>
        </p:txBody>
      </p:sp>
      <p:sp>
        <p:nvSpPr>
          <p:cNvPr id="6" name="Slide Number Placeholder 5"/>
          <p:cNvSpPr>
            <a:spLocks noGrp="1"/>
          </p:cNvSpPr>
          <p:nvPr>
            <p:ph type="sldNum" sz="quarter" idx="12"/>
          </p:nvPr>
        </p:nvSpPr>
        <p:spPr/>
        <p:txBody>
          <a:bodyPr/>
          <a:lstStyle/>
          <a:p>
            <a:fld id="{ADF27C92-F2BD-4ED8-94CF-53444FF271E0}" type="slidenum">
              <a:rPr lang="en-US" smtClean="0"/>
              <a:pPr/>
              <a:t>33</a:t>
            </a:fld>
            <a:endParaRPr lang="en-US"/>
          </a:p>
        </p:txBody>
      </p:sp>
      <p:sp>
        <p:nvSpPr>
          <p:cNvPr id="4" name="Content Placeholder 3">
            <a:extLst>
              <a:ext uri="{FF2B5EF4-FFF2-40B4-BE49-F238E27FC236}">
                <a16:creationId xmlns:a16="http://schemas.microsoft.com/office/drawing/2014/main" id="{3989A03A-A63C-4826-AD82-099C9C1C5877}"/>
              </a:ext>
            </a:extLst>
          </p:cNvPr>
          <p:cNvSpPr>
            <a:spLocks noGrp="1"/>
          </p:cNvSpPr>
          <p:nvPr>
            <p:ph idx="1"/>
          </p:nvPr>
        </p:nvSpPr>
        <p:spPr>
          <a:xfrm>
            <a:off x="169163" y="2133600"/>
            <a:ext cx="8228819" cy="4572000"/>
          </a:xfrm>
        </p:spPr>
        <p:txBody>
          <a:bodyPr>
            <a:normAutofit fontScale="92500" lnSpcReduction="10000"/>
          </a:bodyPr>
          <a:lstStyle/>
          <a:p>
            <a:pPr marL="514350" indent="-514350">
              <a:buFont typeface="+mj-lt"/>
              <a:buAutoNum type="arabicPeriod"/>
            </a:pPr>
            <a:endParaRPr lang="en-US" sz="1800">
              <a:latin typeface="Arial" panose="020B0604020202020204" pitchFamily="34" charset="0"/>
              <a:cs typeface="Arial" panose="020B0604020202020204" pitchFamily="34" charset="0"/>
            </a:endParaRPr>
          </a:p>
          <a:p>
            <a:pPr marL="514350" indent="-514350">
              <a:buFont typeface="+mj-lt"/>
              <a:buAutoNum type="alphaUcPeriod"/>
            </a:pPr>
            <a:r>
              <a:rPr lang="en-US" sz="2000" u="sng">
                <a:latin typeface="Arial" panose="020B0604020202020204" pitchFamily="34" charset="0"/>
                <a:cs typeface="Arial" panose="020B0604020202020204" pitchFamily="34" charset="0"/>
              </a:rPr>
              <a:t>METHOD OF PAYMENT (continued)</a:t>
            </a:r>
          </a:p>
          <a:p>
            <a:pPr marL="457200" lvl="2" indent="0">
              <a:buNone/>
            </a:pPr>
            <a:endParaRPr lang="en-US" sz="2000" u="sng">
              <a:latin typeface="Arial" panose="020B0604020202020204" pitchFamily="34" charset="0"/>
              <a:cs typeface="Arial" panose="020B0604020202020204" pitchFamily="34" charset="0"/>
            </a:endParaRPr>
          </a:p>
          <a:p>
            <a:pPr marL="1200150" lvl="3" indent="-514350">
              <a:buFont typeface="+mj-lt"/>
              <a:buAutoNum type="arabicPeriod" startAt="2"/>
            </a:pPr>
            <a:r>
              <a:rPr lang="en-US" sz="1800" u="sng">
                <a:latin typeface="Arial" panose="020B0604020202020204" pitchFamily="34" charset="0"/>
                <a:cs typeface="Arial" panose="020B0604020202020204" pitchFamily="34" charset="0"/>
              </a:rPr>
              <a:t>Bundled Fee-for-service with monthly/quarterly reconciliation</a:t>
            </a:r>
          </a:p>
          <a:p>
            <a:pPr marL="1657350" lvl="4" indent="-454025">
              <a:buFont typeface="+mj-lt"/>
              <a:buAutoNum type="alphaLcParenR"/>
            </a:pPr>
            <a:r>
              <a:rPr lang="en-US" sz="1800">
                <a:latin typeface="Arial" panose="020B0604020202020204" pitchFamily="34" charset="0"/>
                <a:cs typeface="Arial" panose="020B0604020202020204" pitchFamily="34" charset="0"/>
              </a:rPr>
              <a:t>Upon review and approval of budget by CFC. </a:t>
            </a:r>
          </a:p>
          <a:p>
            <a:pPr marL="1657350" lvl="4" indent="-454025">
              <a:buFont typeface="+mj-lt"/>
              <a:buAutoNum type="alphaLcParenR"/>
            </a:pPr>
            <a:r>
              <a:rPr lang="en-US" sz="1800">
                <a:latin typeface="Arial"/>
                <a:cs typeface="Arial"/>
              </a:rPr>
              <a:t>Payment for the reimbursement of services on the basis of expected cost.</a:t>
            </a:r>
          </a:p>
          <a:p>
            <a:pPr marL="1657350" lvl="4" indent="-454025">
              <a:buFont typeface="+mj-lt"/>
              <a:buAutoNum type="alphaLcParenR"/>
            </a:pPr>
            <a:r>
              <a:rPr lang="en-US" sz="1800">
                <a:latin typeface="Arial" panose="020B0604020202020204" pitchFamily="34" charset="0"/>
                <a:cs typeface="Arial" panose="020B0604020202020204" pitchFamily="34" charset="0"/>
              </a:rPr>
              <a:t>A pro-rated monthly amount is calculated based on the budget amount.  This is the amount paid monthly unless actuals are submitted every month.  </a:t>
            </a:r>
          </a:p>
          <a:p>
            <a:pPr marL="1657350" lvl="4" indent="-454025">
              <a:buFont typeface="+mj-lt"/>
              <a:buAutoNum type="alphaLcParenR"/>
            </a:pPr>
            <a:r>
              <a:rPr lang="en-US" sz="1800">
                <a:latin typeface="Arial"/>
                <a:cs typeface="Arial"/>
              </a:rPr>
              <a:t>CF-MH 1040 form is required to be submitted monthly or quarterly demonstrating actual expenses with a final reconciliation to include a copy of a general ledger and trial balance for CFC to be able to reconcile payments versus actual expenses, as well as to verify allowability of expenditures.  Please keep in mind this reconciliation process could mean you will receive a lower or no payment for the pertaining month.  </a:t>
            </a:r>
            <a:endParaRPr lang="en-US" sz="18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185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482138"/>
            <a:ext cx="7772400" cy="1508760"/>
          </a:xfrm>
        </p:spPr>
        <p:txBody>
          <a:bodyPr>
            <a:normAutofit/>
          </a:bodyPr>
          <a:lstStyle/>
          <a:p>
            <a:pPr marL="571500" indent="-571500">
              <a:buFont typeface="+mj-lt"/>
              <a:buAutoNum type="romanUcPeriod" startAt="7"/>
            </a:pPr>
            <a:r>
              <a:rPr lang="en-US" sz="3600">
                <a:latin typeface="Arial" panose="020B0604020202020204" pitchFamily="34" charset="0"/>
                <a:cs typeface="Arial" panose="020B0604020202020204" pitchFamily="34" charset="0"/>
              </a:rPr>
              <a:t>Invoice and payment </a:t>
            </a:r>
          </a:p>
        </p:txBody>
      </p:sp>
      <p:sp>
        <p:nvSpPr>
          <p:cNvPr id="6" name="Slide Number Placeholder 5"/>
          <p:cNvSpPr>
            <a:spLocks noGrp="1"/>
          </p:cNvSpPr>
          <p:nvPr>
            <p:ph type="sldNum" sz="quarter" idx="12"/>
          </p:nvPr>
        </p:nvSpPr>
        <p:spPr/>
        <p:txBody>
          <a:bodyPr/>
          <a:lstStyle/>
          <a:p>
            <a:fld id="{ADF27C92-F2BD-4ED8-94CF-53444FF271E0}" type="slidenum">
              <a:rPr lang="en-US" smtClean="0"/>
              <a:pPr/>
              <a:t>34</a:t>
            </a:fld>
            <a:endParaRPr lang="en-US"/>
          </a:p>
        </p:txBody>
      </p:sp>
      <p:sp>
        <p:nvSpPr>
          <p:cNvPr id="4" name="Content Placeholder 3">
            <a:extLst>
              <a:ext uri="{FF2B5EF4-FFF2-40B4-BE49-F238E27FC236}">
                <a16:creationId xmlns:a16="http://schemas.microsoft.com/office/drawing/2014/main" id="{3989A03A-A63C-4826-AD82-099C9C1C5877}"/>
              </a:ext>
            </a:extLst>
          </p:cNvPr>
          <p:cNvSpPr>
            <a:spLocks noGrp="1"/>
          </p:cNvSpPr>
          <p:nvPr>
            <p:ph idx="1"/>
          </p:nvPr>
        </p:nvSpPr>
        <p:spPr>
          <a:xfrm>
            <a:off x="266700" y="1600200"/>
            <a:ext cx="8610600" cy="5257800"/>
          </a:xfrm>
        </p:spPr>
        <p:txBody>
          <a:bodyPr>
            <a:noAutofit/>
          </a:bodyPr>
          <a:lstStyle/>
          <a:p>
            <a:pPr marL="514350" indent="-514350">
              <a:buFont typeface="+mj-lt"/>
              <a:buAutoNum type="arabicPeriod"/>
            </a:pPr>
            <a:endParaRPr lang="en-US" sz="1800">
              <a:latin typeface="Arial" panose="020B0604020202020204" pitchFamily="34" charset="0"/>
              <a:cs typeface="Arial" panose="020B0604020202020204" pitchFamily="34" charset="0"/>
            </a:endParaRPr>
          </a:p>
          <a:p>
            <a:pPr marL="514350" indent="-514350">
              <a:buFont typeface="+mj-lt"/>
              <a:buAutoNum type="alphaUcPeriod"/>
            </a:pPr>
            <a:r>
              <a:rPr lang="en-US" sz="1600" u="sng">
                <a:latin typeface="Arial" panose="020B0604020202020204" pitchFamily="34" charset="0"/>
                <a:cs typeface="Arial" panose="020B0604020202020204" pitchFamily="34" charset="0"/>
              </a:rPr>
              <a:t>METHOD OF PAYMENT (continued)</a:t>
            </a:r>
          </a:p>
          <a:p>
            <a:pPr marL="457200" lvl="2" indent="0">
              <a:buNone/>
            </a:pPr>
            <a:endParaRPr lang="en-US" sz="1600" u="sng">
              <a:latin typeface="Arial" panose="020B0604020202020204" pitchFamily="34" charset="0"/>
              <a:cs typeface="Arial" panose="020B0604020202020204" pitchFamily="34" charset="0"/>
            </a:endParaRPr>
          </a:p>
          <a:p>
            <a:pPr marL="1200150" lvl="3" indent="-514350">
              <a:buFont typeface="+mj-lt"/>
              <a:buAutoNum type="arabicPeriod" startAt="3"/>
            </a:pPr>
            <a:r>
              <a:rPr lang="en-US" u="sng">
                <a:latin typeface="Arial" panose="020B0604020202020204" pitchFamily="34" charset="0"/>
                <a:cs typeface="Arial" panose="020B0604020202020204" pitchFamily="34" charset="0"/>
              </a:rPr>
              <a:t>Bundled Cost Reimbursement/Advance</a:t>
            </a:r>
          </a:p>
          <a:p>
            <a:pPr marL="1601470" lvl="4" indent="-398145">
              <a:buFont typeface="+mj-lt"/>
              <a:buAutoNum type="alphaLcParenR"/>
            </a:pPr>
            <a:r>
              <a:rPr lang="en-US">
                <a:latin typeface="Arial" panose="020B0604020202020204" pitchFamily="34" charset="0"/>
                <a:cs typeface="Arial" panose="020B0604020202020204" pitchFamily="34" charset="0"/>
              </a:rPr>
              <a:t>Payment for the reimbursement of costs for implementation of program(s).</a:t>
            </a:r>
          </a:p>
          <a:p>
            <a:pPr marL="1601470" lvl="4" indent="-398145">
              <a:buFont typeface="+mj-lt"/>
              <a:buAutoNum type="alphaLcParenR"/>
            </a:pPr>
            <a:r>
              <a:rPr lang="en-US">
                <a:latin typeface="Arial" panose="020B0604020202020204" pitchFamily="34" charset="0"/>
                <a:cs typeface="Arial" panose="020B0604020202020204" pitchFamily="34" charset="0"/>
              </a:rPr>
              <a:t>CF-MH 1038 Line-Item Operating budget must be submitted prior to payment.  Review and approval of the form is required by CFC.  </a:t>
            </a:r>
          </a:p>
          <a:p>
            <a:pPr marL="1601470" lvl="4" indent="-398145">
              <a:buFont typeface="+mj-lt"/>
              <a:buAutoNum type="alphaLcParenR"/>
            </a:pPr>
            <a:r>
              <a:rPr lang="en-US">
                <a:latin typeface="Arial"/>
                <a:cs typeface="Arial"/>
              </a:rPr>
              <a:t>CF-MH 1040 must be submitted for payment. </a:t>
            </a:r>
            <a:endParaRPr lang="en-US" u="sng">
              <a:latin typeface="Arial"/>
              <a:cs typeface="Arial"/>
            </a:endParaRPr>
          </a:p>
          <a:p>
            <a:pPr marL="800100" lvl="2" indent="-342900">
              <a:buFont typeface="+mj-lt"/>
              <a:buAutoNum type="arabicPeriod"/>
            </a:pPr>
            <a:endParaRPr lang="en-US" sz="1600" u="sng">
              <a:latin typeface="Arial" panose="020B0604020202020204" pitchFamily="34" charset="0"/>
              <a:cs typeface="Arial" panose="020B0604020202020204" pitchFamily="34" charset="0"/>
            </a:endParaRPr>
          </a:p>
          <a:p>
            <a:pPr marL="1200150" lvl="3" indent="-514350">
              <a:buFont typeface="+mj-lt"/>
              <a:buAutoNum type="arabicPeriod" startAt="4"/>
            </a:pPr>
            <a:r>
              <a:rPr lang="en-US" u="sng">
                <a:latin typeface="Arial" panose="020B0604020202020204" pitchFamily="34" charset="0"/>
                <a:cs typeface="Arial" panose="020B0604020202020204" pitchFamily="34" charset="0"/>
              </a:rPr>
              <a:t>Case Rate</a:t>
            </a:r>
          </a:p>
          <a:p>
            <a:pPr marL="1601470" lvl="4" indent="-398145">
              <a:buFont typeface="+mj-lt"/>
              <a:buAutoNum type="alphaLcParenR"/>
            </a:pPr>
            <a:r>
              <a:rPr lang="en-US">
                <a:latin typeface="Arial" panose="020B0604020202020204" pitchFamily="34" charset="0"/>
                <a:cs typeface="Arial" panose="020B0604020202020204" pitchFamily="34" charset="0"/>
              </a:rPr>
              <a:t>Upon review and approval of budget by CFC. </a:t>
            </a:r>
          </a:p>
          <a:p>
            <a:pPr marL="1601470" lvl="4" indent="-398145">
              <a:buFont typeface="+mj-lt"/>
              <a:buAutoNum type="alphaLcParenR"/>
            </a:pPr>
            <a:r>
              <a:rPr lang="en-US">
                <a:latin typeface="Arial"/>
                <a:cs typeface="Arial"/>
              </a:rPr>
              <a:t>Payment for the reimbursement of services on the basis of expected cost.</a:t>
            </a:r>
          </a:p>
          <a:p>
            <a:pPr marL="1601470" lvl="4" indent="-398145">
              <a:buFont typeface="+mj-lt"/>
              <a:buAutoNum type="alphaLcParenR"/>
            </a:pPr>
            <a:r>
              <a:rPr lang="en-US">
                <a:latin typeface="Arial"/>
                <a:cs typeface="Arial"/>
              </a:rPr>
              <a:t>Based on a contractually defined package of services to be delivered within a defined period of time </a:t>
            </a:r>
            <a:endParaRPr lang="en-US">
              <a:latin typeface="Arial" panose="020B0604020202020204" pitchFamily="34" charset="0"/>
              <a:cs typeface="Arial" panose="020B0604020202020204" pitchFamily="34" charset="0"/>
            </a:endParaRPr>
          </a:p>
          <a:p>
            <a:pPr marL="1601470" lvl="4" indent="-398145">
              <a:buFont typeface="+mj-lt"/>
              <a:buAutoNum type="alphaLcParenR"/>
            </a:pPr>
            <a:r>
              <a:rPr lang="en-US">
                <a:latin typeface="Arial"/>
                <a:ea typeface="Times New Roman" panose="02020603050405020304" pitchFamily="18" charset="0"/>
                <a:cs typeface="Arial"/>
              </a:rPr>
              <a:t>A</a:t>
            </a:r>
            <a:r>
              <a:rPr lang="en-US">
                <a:effectLst/>
                <a:latin typeface="Arial"/>
                <a:ea typeface="Times New Roman" panose="02020603050405020304" pitchFamily="18" charset="0"/>
                <a:cs typeface="Arial"/>
              </a:rPr>
              <a:t> negotiated payment/rate for a clinically-defined episode of care per member for a specific range of services</a:t>
            </a:r>
            <a:r>
              <a:rPr lang="en-US">
                <a:latin typeface="Arial"/>
                <a:ea typeface="Times New Roman" panose="02020603050405020304" pitchFamily="18" charset="0"/>
                <a:cs typeface="Arial"/>
              </a:rPr>
              <a:t>.</a:t>
            </a:r>
            <a:endParaRPr lang="en-US">
              <a:latin typeface="Arial"/>
              <a:cs typeface="Arial"/>
            </a:endParaRPr>
          </a:p>
        </p:txBody>
      </p:sp>
    </p:spTree>
    <p:extLst>
      <p:ext uri="{BB962C8B-B14F-4D97-AF65-F5344CB8AC3E}">
        <p14:creationId xmlns:p14="http://schemas.microsoft.com/office/powerpoint/2010/main" val="3401148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226996"/>
            <a:ext cx="8228819" cy="1508760"/>
          </a:xfrm>
        </p:spPr>
        <p:txBody>
          <a:bodyPr vert="horz" lIns="91440" tIns="45720" rIns="91440" bIns="45720" rtlCol="0" anchor="ctr">
            <a:normAutofit/>
          </a:bodyPr>
          <a:lstStyle/>
          <a:p>
            <a:pPr marL="571500" indent="-571500">
              <a:buFont typeface="+mj-lt"/>
              <a:buAutoNum type="romanUcPeriod" startAt="7"/>
            </a:pPr>
            <a:r>
              <a:rPr lang="en-US" sz="3600">
                <a:latin typeface="Arial" panose="020B0604020202020204" pitchFamily="34" charset="0"/>
                <a:cs typeface="Arial" panose="020B0604020202020204" pitchFamily="34" charset="0"/>
              </a:rPr>
              <a:t>Invoice and payment </a:t>
            </a:r>
          </a:p>
        </p:txBody>
      </p:sp>
      <p:sp>
        <p:nvSpPr>
          <p:cNvPr id="6" name="Slide Number Placeholder 5"/>
          <p:cNvSpPr>
            <a:spLocks noGrp="1"/>
          </p:cNvSpPr>
          <p:nvPr>
            <p:ph type="sldNum" sz="quarter" idx="12"/>
          </p:nvPr>
        </p:nvSpPr>
        <p:spPr/>
        <p:txBody>
          <a:bodyPr/>
          <a:lstStyle/>
          <a:p>
            <a:fld id="{ADF27C92-F2BD-4ED8-94CF-53444FF271E0}" type="slidenum">
              <a:rPr lang="en-US" smtClean="0">
                <a:cs typeface="Times New Roman" panose="02020603050405020304" pitchFamily="18" charset="0"/>
              </a:rPr>
              <a:pPr/>
              <a:t>35</a:t>
            </a:fld>
            <a:endParaRPr lang="en-US">
              <a:cs typeface="Times New Roman" panose="02020603050405020304" pitchFamily="18" charset="0"/>
            </a:endParaRPr>
          </a:p>
        </p:txBody>
      </p:sp>
      <p:sp>
        <p:nvSpPr>
          <p:cNvPr id="4" name="Content Placeholder 3">
            <a:extLst>
              <a:ext uri="{FF2B5EF4-FFF2-40B4-BE49-F238E27FC236}">
                <a16:creationId xmlns:a16="http://schemas.microsoft.com/office/drawing/2014/main" id="{3989A03A-A63C-4826-AD82-099C9C1C5877}"/>
              </a:ext>
            </a:extLst>
          </p:cNvPr>
          <p:cNvSpPr>
            <a:spLocks noGrp="1"/>
          </p:cNvSpPr>
          <p:nvPr>
            <p:ph idx="1"/>
          </p:nvPr>
        </p:nvSpPr>
        <p:spPr>
          <a:xfrm>
            <a:off x="275081" y="1905000"/>
            <a:ext cx="8593837" cy="4822655"/>
          </a:xfrm>
        </p:spPr>
        <p:txBody>
          <a:bodyPr vert="horz" lIns="91440" tIns="45720" rIns="91440" bIns="45720" rtlCol="0" anchor="ctr">
            <a:noAutofit/>
          </a:bodyPr>
          <a:lstStyle/>
          <a:p>
            <a:pPr marL="742950" indent="-742950">
              <a:buClr>
                <a:srgbClr val="FFFFFF"/>
              </a:buClr>
              <a:buAutoNum type="alphaUcPeriod" startAt="2"/>
            </a:pPr>
            <a:r>
              <a:rPr lang="en-US" sz="1600" u="sng">
                <a:latin typeface="Arial" panose="020B0604020202020204" pitchFamily="34" charset="0"/>
                <a:cs typeface="Arial" panose="020B0604020202020204" pitchFamily="34" charset="0"/>
              </a:rPr>
              <a:t>DATA REPORTING</a:t>
            </a:r>
            <a:endParaRPr lang="en-US">
              <a:cs typeface="Times New Roman" panose="02020603050405020304" pitchFamily="18" charset="0"/>
            </a:endParaRPr>
          </a:p>
          <a:p>
            <a:pPr marL="685800" lvl="3" indent="0">
              <a:lnSpc>
                <a:spcPct val="100000"/>
              </a:lnSpc>
              <a:spcBef>
                <a:spcPts val="0"/>
              </a:spcBef>
              <a:spcAft>
                <a:spcPts val="0"/>
              </a:spcAft>
              <a:buNone/>
            </a:pPr>
            <a:r>
              <a:rPr lang="en-US">
                <a:latin typeface="Arial"/>
                <a:cs typeface="Arial"/>
              </a:rPr>
              <a:t> Providers must submit data and/or the 1040 no later than midnight on the 5</a:t>
            </a:r>
            <a:r>
              <a:rPr lang="en-US" baseline="30000">
                <a:latin typeface="Arial"/>
                <a:cs typeface="Arial"/>
              </a:rPr>
              <a:t>th</a:t>
            </a:r>
            <a:r>
              <a:rPr lang="en-US">
                <a:latin typeface="Arial"/>
                <a:cs typeface="Arial"/>
              </a:rPr>
              <a:t> </a:t>
            </a:r>
          </a:p>
          <a:p>
            <a:pPr marL="685800" lvl="3" indent="0">
              <a:lnSpc>
                <a:spcPct val="100000"/>
              </a:lnSpc>
              <a:spcBef>
                <a:spcPts val="0"/>
              </a:spcBef>
              <a:spcAft>
                <a:spcPts val="0"/>
              </a:spcAft>
              <a:buNone/>
            </a:pPr>
            <a:r>
              <a:rPr lang="en-US">
                <a:latin typeface="Arial"/>
                <a:cs typeface="Arial"/>
              </a:rPr>
              <a:t> of the month following  the month of services for the monthly request of payments.</a:t>
            </a:r>
            <a:endParaRPr lang="en-US">
              <a:cs typeface="Times New Roman" panose="02020603050405020304" pitchFamily="18" charset="0"/>
            </a:endParaRPr>
          </a:p>
          <a:p>
            <a:pPr marL="685800" lvl="3" indent="0">
              <a:buNone/>
            </a:pPr>
            <a:endParaRPr lang="en-US" sz="900" u="sng">
              <a:latin typeface="Arial" panose="020B0604020202020204" pitchFamily="34" charset="0"/>
              <a:cs typeface="Arial" panose="020B0604020202020204" pitchFamily="34" charset="0"/>
            </a:endParaRPr>
          </a:p>
          <a:p>
            <a:pPr marL="1143000" lvl="3" indent="-457200">
              <a:buFont typeface="+mj-lt"/>
              <a:buAutoNum type="arabicPeriod"/>
            </a:pPr>
            <a:r>
              <a:rPr lang="en-US" u="sng">
                <a:latin typeface="Arial"/>
                <a:cs typeface="Arial"/>
              </a:rPr>
              <a:t>Reporting data for non-bundled fee-for- service:</a:t>
            </a:r>
          </a:p>
          <a:p>
            <a:pPr marL="1101090" lvl="5" indent="0">
              <a:buNone/>
            </a:pPr>
            <a:r>
              <a:rPr lang="en-US">
                <a:latin typeface="Arial" panose="020B0604020202020204" pitchFamily="34" charset="0"/>
                <a:cs typeface="Arial" panose="020B0604020202020204" pitchFamily="34" charset="0"/>
              </a:rPr>
              <a:t>Units of services provided must reported to the applicable systems below for payment.</a:t>
            </a:r>
          </a:p>
          <a:p>
            <a:pPr marL="1772920" lvl="5" indent="-398145">
              <a:buFont typeface="+mj-lt"/>
              <a:buAutoNum type="alphaLcParenR"/>
            </a:pPr>
            <a:r>
              <a:rPr lang="en-US">
                <a:latin typeface="Arial" panose="020B0604020202020204" pitchFamily="34" charset="0"/>
                <a:cs typeface="Arial" panose="020B0604020202020204" pitchFamily="34" charset="0"/>
                <a:hlinkClick r:id="rId3"/>
              </a:rPr>
              <a:t>https://cfchsdata.org/Public/Logon?ReturnUrl=%2f</a:t>
            </a:r>
            <a:endParaRPr lang="en-US">
              <a:latin typeface="Arial" panose="020B0604020202020204" pitchFamily="34" charset="0"/>
              <a:cs typeface="Arial" panose="020B0604020202020204" pitchFamily="34" charset="0"/>
            </a:endParaRPr>
          </a:p>
          <a:p>
            <a:pPr marL="1772920" lvl="5" indent="-398145">
              <a:buFont typeface="+mj-lt"/>
              <a:buAutoNum type="alphaLcParenR"/>
            </a:pPr>
            <a:r>
              <a:rPr lang="en-US">
                <a:latin typeface="Arial" panose="020B0604020202020204" pitchFamily="34" charset="0"/>
                <a:cs typeface="Arial" panose="020B0604020202020204" pitchFamily="34" charset="0"/>
              </a:rPr>
              <a:t>Prevention data is submitted to </a:t>
            </a:r>
            <a:r>
              <a:rPr lang="en-US">
                <a:latin typeface="Arial" panose="020B0604020202020204" pitchFamily="34" charset="0"/>
                <a:cs typeface="Arial" panose="020B0604020202020204" pitchFamily="34" charset="0"/>
                <a:hlinkClick r:id="rId4"/>
              </a:rPr>
              <a:t>https://florida.prevention.systems/login</a:t>
            </a:r>
            <a:r>
              <a:rPr lang="en-US">
                <a:latin typeface="Arial" panose="020B0604020202020204" pitchFamily="34" charset="0"/>
                <a:cs typeface="Arial" panose="020B0604020202020204" pitchFamily="34" charset="0"/>
              </a:rPr>
              <a:t>  </a:t>
            </a:r>
          </a:p>
          <a:p>
            <a:pPr marL="1101090" lvl="5" indent="0">
              <a:buNone/>
            </a:pPr>
            <a:endParaRPr lang="en-US" u="sng">
              <a:latin typeface="Arial" panose="020B0604020202020204" pitchFamily="34" charset="0"/>
              <a:cs typeface="Arial" panose="020B0604020202020204" pitchFamily="34" charset="0"/>
            </a:endParaRPr>
          </a:p>
          <a:p>
            <a:pPr marL="1143000" lvl="3" indent="-457200">
              <a:buFont typeface="+mj-lt"/>
              <a:buAutoNum type="arabicPeriod"/>
            </a:pPr>
            <a:r>
              <a:rPr lang="en-US" u="sng">
                <a:latin typeface="Arial"/>
                <a:cs typeface="Arial"/>
              </a:rPr>
              <a:t>Reporting data for bundled fee-for-service and cost reimbursement:</a:t>
            </a:r>
          </a:p>
          <a:p>
            <a:pPr marL="1772920" lvl="5" indent="-398145">
              <a:buFont typeface="+mj-lt"/>
              <a:buAutoNum type="alphaLcParenR"/>
            </a:pPr>
            <a:r>
              <a:rPr lang="en-US">
                <a:latin typeface="Arial"/>
                <a:cs typeface="Arial"/>
              </a:rPr>
              <a:t>Although the services are not paid based on data submitted, the contract still requires data to be submitted for services provided. Please submit data utilizing the following link: </a:t>
            </a:r>
            <a:r>
              <a:rPr lang="en-US">
                <a:latin typeface="Arial"/>
                <a:cs typeface="Arial"/>
                <a:hlinkClick r:id="rId3"/>
              </a:rPr>
              <a:t>https://cfchsdata.org/Public/Logon?ReturnUrl=%2f</a:t>
            </a:r>
            <a:endParaRPr lang="en-US">
              <a:latin typeface="Arial"/>
              <a:cs typeface="Arial"/>
            </a:endParaRPr>
          </a:p>
          <a:p>
            <a:pPr marL="685800" lvl="3" indent="0">
              <a:buNone/>
            </a:pPr>
            <a:endParaRPr lang="en-US" sz="1000">
              <a:latin typeface="Arial" panose="020B0604020202020204" pitchFamily="34" charset="0"/>
              <a:cs typeface="Arial" panose="020B0604020202020204" pitchFamily="34" charset="0"/>
            </a:endParaRPr>
          </a:p>
          <a:p>
            <a:pPr marL="685800" lvl="3" indent="0">
              <a:buNone/>
            </a:pPr>
            <a:r>
              <a:rPr lang="en-US">
                <a:latin typeface="Arial" panose="020B0604020202020204" pitchFamily="34" charset="0"/>
                <a:cs typeface="Arial" panose="020B0604020202020204" pitchFamily="34" charset="0"/>
              </a:rPr>
              <a:t>In some instances, there may be spreadsheets that include performance measures or data that we are not able to capture in the data system.  If that applies, we must receive the spreadsheet for payment to be processed.  </a:t>
            </a:r>
          </a:p>
        </p:txBody>
      </p:sp>
    </p:spTree>
    <p:extLst>
      <p:ext uri="{BB962C8B-B14F-4D97-AF65-F5344CB8AC3E}">
        <p14:creationId xmlns:p14="http://schemas.microsoft.com/office/powerpoint/2010/main" val="703006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457200"/>
            <a:ext cx="7772400" cy="1508760"/>
          </a:xfrm>
        </p:spPr>
        <p:txBody>
          <a:bodyPr vert="horz" lIns="91440" tIns="45720" rIns="91440" bIns="45720" rtlCol="0" anchor="ctr">
            <a:normAutofit/>
          </a:bodyPr>
          <a:lstStyle/>
          <a:p>
            <a:pPr marL="571500" indent="-571500">
              <a:buFont typeface="+mj-lt"/>
              <a:buAutoNum type="romanUcPeriod" startAt="7"/>
            </a:pPr>
            <a:r>
              <a:rPr lang="en-US" sz="2800">
                <a:latin typeface="Arial" panose="020B0604020202020204" pitchFamily="34" charset="0"/>
                <a:cs typeface="Arial" panose="020B0604020202020204" pitchFamily="34" charset="0"/>
              </a:rPr>
              <a:t>Invoice and payment </a:t>
            </a:r>
          </a:p>
        </p:txBody>
      </p:sp>
      <p:sp>
        <p:nvSpPr>
          <p:cNvPr id="6" name="Slide Number Placeholder 5"/>
          <p:cNvSpPr>
            <a:spLocks noGrp="1"/>
          </p:cNvSpPr>
          <p:nvPr>
            <p:ph type="sldNum" sz="quarter" idx="12"/>
          </p:nvPr>
        </p:nvSpPr>
        <p:spPr/>
        <p:txBody>
          <a:bodyPr/>
          <a:lstStyle/>
          <a:p>
            <a:fld id="{ADF27C92-F2BD-4ED8-94CF-53444FF271E0}" type="slidenum">
              <a:rPr lang="en-US" smtClean="0"/>
              <a:pPr/>
              <a:t>36</a:t>
            </a:fld>
            <a:endParaRPr lang="en-US"/>
          </a:p>
        </p:txBody>
      </p:sp>
      <p:sp>
        <p:nvSpPr>
          <p:cNvPr id="4" name="Content Placeholder 3">
            <a:extLst>
              <a:ext uri="{FF2B5EF4-FFF2-40B4-BE49-F238E27FC236}">
                <a16:creationId xmlns:a16="http://schemas.microsoft.com/office/drawing/2014/main" id="{3989A03A-A63C-4826-AD82-099C9C1C5877}"/>
              </a:ext>
            </a:extLst>
          </p:cNvPr>
          <p:cNvSpPr>
            <a:spLocks noGrp="1"/>
          </p:cNvSpPr>
          <p:nvPr>
            <p:ph idx="1"/>
          </p:nvPr>
        </p:nvSpPr>
        <p:spPr>
          <a:xfrm>
            <a:off x="152790" y="1965960"/>
            <a:ext cx="8305410" cy="4663440"/>
          </a:xfrm>
        </p:spPr>
        <p:txBody>
          <a:bodyPr>
            <a:noAutofit/>
          </a:bodyPr>
          <a:lstStyle/>
          <a:p>
            <a:pPr marL="682625" indent="-457200">
              <a:lnSpc>
                <a:spcPct val="110000"/>
              </a:lnSpc>
              <a:spcBef>
                <a:spcPts val="0"/>
              </a:spcBef>
              <a:spcAft>
                <a:spcPts val="0"/>
              </a:spcAft>
              <a:buFont typeface="+mj-lt"/>
              <a:buAutoNum type="alphaUcPeriod" startAt="3"/>
            </a:pPr>
            <a:r>
              <a:rPr lang="en-US" sz="1800" u="sng">
                <a:latin typeface="Arial" panose="020B0604020202020204" pitchFamily="34" charset="0"/>
                <a:cs typeface="Arial" panose="020B0604020202020204" pitchFamily="34" charset="0"/>
              </a:rPr>
              <a:t>INVOICE VALIDATION</a:t>
            </a:r>
          </a:p>
          <a:p>
            <a:pPr marL="682625" lvl="2" indent="0">
              <a:lnSpc>
                <a:spcPct val="110000"/>
              </a:lnSpc>
              <a:spcBef>
                <a:spcPts val="0"/>
              </a:spcBef>
              <a:spcAft>
                <a:spcPts val="0"/>
              </a:spcAft>
              <a:buNone/>
            </a:pPr>
            <a:r>
              <a:rPr lang="en-US">
                <a:latin typeface="Arial" panose="020B0604020202020204" pitchFamily="34" charset="0"/>
                <a:cs typeface="Arial" panose="020B0604020202020204" pitchFamily="34" charset="0"/>
              </a:rPr>
              <a:t>An electronic reverse invoice packet containing a check request for the payment of covered services together with the burn rate sheet (utilization trend of program expenditures) is processed for approval.  A validation and approval process for both CFC and the Provider is completed to ensure accuracy of payments.  If the Provider has earned more than the prorated amount for the month, the following rules apply:</a:t>
            </a:r>
          </a:p>
          <a:p>
            <a:pPr marL="1597025" lvl="4" indent="-457200">
              <a:lnSpc>
                <a:spcPct val="110000"/>
              </a:lnSpc>
              <a:spcBef>
                <a:spcPts val="0"/>
              </a:spcBef>
              <a:spcAft>
                <a:spcPts val="0"/>
              </a:spcAft>
              <a:buFont typeface="+mj-lt"/>
              <a:buAutoNum type="alphaUcPeriod" startAt="3"/>
            </a:pPr>
            <a:endParaRPr lang="en-US" sz="1800">
              <a:latin typeface="Arial" panose="020B0604020202020204" pitchFamily="34" charset="0"/>
              <a:cs typeface="Arial" panose="020B0604020202020204" pitchFamily="34" charset="0"/>
            </a:endParaRPr>
          </a:p>
          <a:p>
            <a:pPr marL="1784345" lvl="5" indent="-457200">
              <a:lnSpc>
                <a:spcPct val="110000"/>
              </a:lnSpc>
              <a:spcBef>
                <a:spcPts val="0"/>
              </a:spcBef>
              <a:spcAft>
                <a:spcPts val="0"/>
              </a:spcAft>
              <a:buFont typeface="+mj-lt"/>
              <a:buAutoNum type="arabicPeriod"/>
            </a:pPr>
            <a:r>
              <a:rPr lang="en-US" sz="1800">
                <a:latin typeface="Arial" panose="020B0604020202020204" pitchFamily="34" charset="0"/>
                <a:cs typeface="Arial" panose="020B0604020202020204" pitchFamily="34" charset="0"/>
              </a:rPr>
              <a:t>Funded with Restricted Other Cost Accumulators (OCA’s) -  Generally Pay what is earned until exhausted.</a:t>
            </a:r>
          </a:p>
          <a:p>
            <a:pPr marL="1784345" lvl="5" indent="-457200">
              <a:lnSpc>
                <a:spcPct val="110000"/>
              </a:lnSpc>
              <a:spcBef>
                <a:spcPts val="0"/>
              </a:spcBef>
              <a:spcAft>
                <a:spcPts val="0"/>
              </a:spcAft>
              <a:buFont typeface="+mj-lt"/>
              <a:buAutoNum type="arabicPeriod"/>
            </a:pPr>
            <a:endParaRPr lang="en-US" sz="1800">
              <a:latin typeface="Arial" panose="020B0604020202020204" pitchFamily="34" charset="0"/>
              <a:cs typeface="Arial" panose="020B0604020202020204" pitchFamily="34" charset="0"/>
            </a:endParaRPr>
          </a:p>
          <a:p>
            <a:pPr marL="1784345" lvl="5" indent="-457200">
              <a:lnSpc>
                <a:spcPct val="110000"/>
              </a:lnSpc>
              <a:spcBef>
                <a:spcPts val="0"/>
              </a:spcBef>
              <a:spcAft>
                <a:spcPts val="0"/>
              </a:spcAft>
              <a:buFont typeface="+mj-lt"/>
              <a:buAutoNum type="arabicPeriod"/>
            </a:pPr>
            <a:r>
              <a:rPr lang="en-US" sz="1800">
                <a:latin typeface="Arial" panose="020B0604020202020204" pitchFamily="34" charset="0"/>
                <a:cs typeface="Arial" panose="020B0604020202020204" pitchFamily="34" charset="0"/>
              </a:rPr>
              <a:t>Funded with General Revenue – Generally pay up to the monthly target burn rate.  </a:t>
            </a:r>
          </a:p>
        </p:txBody>
      </p:sp>
    </p:spTree>
    <p:extLst>
      <p:ext uri="{BB962C8B-B14F-4D97-AF65-F5344CB8AC3E}">
        <p14:creationId xmlns:p14="http://schemas.microsoft.com/office/powerpoint/2010/main" val="3477144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457200"/>
            <a:ext cx="7772400" cy="1508760"/>
          </a:xfrm>
        </p:spPr>
        <p:txBody>
          <a:bodyPr vert="horz" lIns="91440" tIns="45720" rIns="91440" bIns="45720" rtlCol="0" anchor="ctr">
            <a:normAutofit/>
          </a:bodyPr>
          <a:lstStyle/>
          <a:p>
            <a:pPr marL="571500" indent="-571500">
              <a:buFont typeface="+mj-lt"/>
              <a:buAutoNum type="romanUcPeriod" startAt="7"/>
            </a:pPr>
            <a:r>
              <a:rPr lang="en-US" sz="3600">
                <a:latin typeface="Arial" panose="020B0604020202020204" pitchFamily="34" charset="0"/>
                <a:cs typeface="Arial" panose="020B0604020202020204" pitchFamily="34" charset="0"/>
              </a:rPr>
              <a:t>Invoice and payment </a:t>
            </a:r>
          </a:p>
        </p:txBody>
      </p:sp>
      <p:sp>
        <p:nvSpPr>
          <p:cNvPr id="6" name="Slide Number Placeholder 5"/>
          <p:cNvSpPr>
            <a:spLocks noGrp="1"/>
          </p:cNvSpPr>
          <p:nvPr>
            <p:ph type="sldNum" sz="quarter" idx="12"/>
          </p:nvPr>
        </p:nvSpPr>
        <p:spPr/>
        <p:txBody>
          <a:bodyPr/>
          <a:lstStyle/>
          <a:p>
            <a:fld id="{ADF27C92-F2BD-4ED8-94CF-53444FF271E0}" type="slidenum">
              <a:rPr lang="en-US" smtClean="0"/>
              <a:pPr/>
              <a:t>37</a:t>
            </a:fld>
            <a:endParaRPr lang="en-US"/>
          </a:p>
        </p:txBody>
      </p:sp>
      <p:sp>
        <p:nvSpPr>
          <p:cNvPr id="4" name="Content Placeholder 3">
            <a:extLst>
              <a:ext uri="{FF2B5EF4-FFF2-40B4-BE49-F238E27FC236}">
                <a16:creationId xmlns:a16="http://schemas.microsoft.com/office/drawing/2014/main" id="{3989A03A-A63C-4826-AD82-099C9C1C5877}"/>
              </a:ext>
            </a:extLst>
          </p:cNvPr>
          <p:cNvSpPr>
            <a:spLocks noGrp="1"/>
          </p:cNvSpPr>
          <p:nvPr>
            <p:ph idx="1"/>
          </p:nvPr>
        </p:nvSpPr>
        <p:spPr>
          <a:xfrm>
            <a:off x="4813" y="1828800"/>
            <a:ext cx="8910587" cy="4959180"/>
          </a:xfrm>
        </p:spPr>
        <p:txBody>
          <a:bodyPr>
            <a:normAutofit fontScale="92500" lnSpcReduction="20000"/>
          </a:bodyPr>
          <a:lstStyle/>
          <a:p>
            <a:pPr marL="1196975" lvl="2" indent="-514350">
              <a:lnSpc>
                <a:spcPct val="110000"/>
              </a:lnSpc>
              <a:spcBef>
                <a:spcPts val="0"/>
              </a:spcBef>
              <a:spcAft>
                <a:spcPts val="0"/>
              </a:spcAft>
              <a:buFont typeface="+mj-lt"/>
              <a:buAutoNum type="alphaUcPeriod" startAt="3"/>
            </a:pPr>
            <a:r>
              <a:rPr lang="en-US" sz="2200" u="sng">
                <a:latin typeface="Arial" panose="020B0604020202020204" pitchFamily="34" charset="0"/>
                <a:cs typeface="Arial" panose="020B0604020202020204" pitchFamily="34" charset="0"/>
              </a:rPr>
              <a:t>INVOICE VALIDATION CONTINUED…</a:t>
            </a:r>
          </a:p>
          <a:p>
            <a:pPr marL="682625" lvl="2" indent="0">
              <a:lnSpc>
                <a:spcPct val="110000"/>
              </a:lnSpc>
              <a:spcBef>
                <a:spcPts val="0"/>
              </a:spcBef>
              <a:spcAft>
                <a:spcPts val="0"/>
              </a:spcAft>
              <a:buNone/>
            </a:pPr>
            <a:endParaRPr lang="en-US" sz="2200" u="sng">
              <a:latin typeface="Arial" panose="020B0604020202020204" pitchFamily="34" charset="0"/>
              <a:cs typeface="Arial" panose="020B0604020202020204" pitchFamily="34" charset="0"/>
            </a:endParaRPr>
          </a:p>
          <a:p>
            <a:pPr marL="1654175" lvl="4" indent="-514350">
              <a:lnSpc>
                <a:spcPct val="110000"/>
              </a:lnSpc>
              <a:spcBef>
                <a:spcPts val="0"/>
              </a:spcBef>
              <a:spcAft>
                <a:spcPts val="0"/>
              </a:spcAft>
              <a:buFont typeface="+mj-lt"/>
              <a:buAutoNum type="arabicPeriod"/>
            </a:pPr>
            <a:r>
              <a:rPr lang="en-US" sz="2200" u="sng">
                <a:latin typeface="Arial" panose="020B0604020202020204" pitchFamily="34" charset="0"/>
                <a:cs typeface="Arial" panose="020B0604020202020204" pitchFamily="34" charset="0"/>
              </a:rPr>
              <a:t>CFC Invoice validation process:</a:t>
            </a:r>
          </a:p>
          <a:p>
            <a:pPr marL="225425" indent="0">
              <a:lnSpc>
                <a:spcPct val="110000"/>
              </a:lnSpc>
              <a:spcBef>
                <a:spcPts val="0"/>
              </a:spcBef>
              <a:spcAft>
                <a:spcPts val="0"/>
              </a:spcAft>
              <a:buNone/>
            </a:pPr>
            <a:endParaRPr lang="en-US" sz="1600">
              <a:latin typeface="Arial" panose="020B0604020202020204" pitchFamily="34" charset="0"/>
              <a:cs typeface="Arial" panose="020B0604020202020204" pitchFamily="34" charset="0"/>
            </a:endParaRPr>
          </a:p>
          <a:p>
            <a:pPr marL="2242820" lvl="7" indent="-571500">
              <a:lnSpc>
                <a:spcPct val="110000"/>
              </a:lnSpc>
              <a:spcBef>
                <a:spcPts val="0"/>
              </a:spcBef>
              <a:spcAft>
                <a:spcPts val="0"/>
              </a:spcAft>
              <a:buFont typeface="+mj-lt"/>
              <a:buAutoNum type="alphaLcParenR"/>
            </a:pPr>
            <a:r>
              <a:rPr lang="en-US" sz="1800">
                <a:latin typeface="Arial"/>
                <a:cs typeface="Arial"/>
              </a:rPr>
              <a:t>CFC Contract Manager completes reverse invoice packet and routes document package for internal approval to CFC Contracts Director, COO, and CFO.</a:t>
            </a:r>
            <a:endParaRPr lang="en-US" sz="1800">
              <a:latin typeface="Arial" panose="020B0604020202020204" pitchFamily="34" charset="0"/>
              <a:cs typeface="Arial" panose="020B0604020202020204" pitchFamily="34" charset="0"/>
            </a:endParaRPr>
          </a:p>
          <a:p>
            <a:pPr marL="2242820" lvl="7" indent="-571500">
              <a:lnSpc>
                <a:spcPct val="110000"/>
              </a:lnSpc>
              <a:spcBef>
                <a:spcPts val="0"/>
              </a:spcBef>
              <a:spcAft>
                <a:spcPts val="0"/>
              </a:spcAft>
              <a:buFont typeface="+mj-lt"/>
              <a:buAutoNum type="alphaLcParenR"/>
            </a:pPr>
            <a:endParaRPr lang="en-US" sz="1800">
              <a:latin typeface="Arial" panose="020B0604020202020204" pitchFamily="34" charset="0"/>
              <a:cs typeface="Arial" panose="020B0604020202020204" pitchFamily="34" charset="0"/>
            </a:endParaRPr>
          </a:p>
          <a:p>
            <a:pPr marL="2242820" lvl="7" indent="-571500">
              <a:lnSpc>
                <a:spcPct val="110000"/>
              </a:lnSpc>
              <a:spcBef>
                <a:spcPts val="0"/>
              </a:spcBef>
              <a:spcAft>
                <a:spcPts val="0"/>
              </a:spcAft>
              <a:buFont typeface="+mj-lt"/>
              <a:buAutoNum type="alphaLcParenR"/>
            </a:pPr>
            <a:r>
              <a:rPr lang="en-US" sz="1800">
                <a:latin typeface="Arial"/>
                <a:cs typeface="Arial"/>
              </a:rPr>
              <a:t>CFC Contract Manager enters approved reverse invoice packet information into the master invoice, which is completed for 100% of the provider network.</a:t>
            </a:r>
            <a:endParaRPr lang="en-US" sz="1800">
              <a:latin typeface="Arial" panose="020B0604020202020204" pitchFamily="34" charset="0"/>
              <a:cs typeface="Arial" panose="020B0604020202020204" pitchFamily="34" charset="0"/>
            </a:endParaRPr>
          </a:p>
          <a:p>
            <a:pPr marL="2242820" lvl="7" indent="-571500">
              <a:lnSpc>
                <a:spcPct val="110000"/>
              </a:lnSpc>
              <a:spcBef>
                <a:spcPts val="0"/>
              </a:spcBef>
              <a:spcAft>
                <a:spcPts val="0"/>
              </a:spcAft>
              <a:buFont typeface="+mj-lt"/>
              <a:buAutoNum type="alphaLcParenR"/>
            </a:pPr>
            <a:endParaRPr lang="en-US" sz="1800">
              <a:latin typeface="Arial" panose="020B0604020202020204" pitchFamily="34" charset="0"/>
              <a:cs typeface="Arial" panose="020B0604020202020204" pitchFamily="34" charset="0"/>
            </a:endParaRPr>
          </a:p>
          <a:p>
            <a:pPr marL="2242820" lvl="7" indent="-571500">
              <a:lnSpc>
                <a:spcPct val="110000"/>
              </a:lnSpc>
              <a:spcBef>
                <a:spcPts val="0"/>
              </a:spcBef>
              <a:spcAft>
                <a:spcPts val="0"/>
              </a:spcAft>
              <a:buFont typeface="+mj-lt"/>
              <a:buAutoNum type="alphaLcParenR"/>
            </a:pPr>
            <a:r>
              <a:rPr lang="en-US" sz="1800">
                <a:latin typeface="Arial"/>
                <a:cs typeface="Arial"/>
              </a:rPr>
              <a:t>The Finance Department utilizes the master invoice and approved reverse invoice packets to generate subcontractor payments.</a:t>
            </a:r>
            <a:endParaRPr lang="en-US" sz="1800">
              <a:latin typeface="Arial" panose="020B0604020202020204" pitchFamily="34" charset="0"/>
              <a:cs typeface="Arial" panose="020B0604020202020204" pitchFamily="34" charset="0"/>
            </a:endParaRPr>
          </a:p>
          <a:p>
            <a:pPr marL="2242820" lvl="7" indent="-571500">
              <a:lnSpc>
                <a:spcPct val="110000"/>
              </a:lnSpc>
              <a:spcBef>
                <a:spcPts val="0"/>
              </a:spcBef>
              <a:spcAft>
                <a:spcPts val="0"/>
              </a:spcAft>
              <a:buFont typeface="+mj-lt"/>
              <a:buAutoNum type="alphaLcParenR"/>
            </a:pPr>
            <a:endParaRPr lang="en-US" sz="1800">
              <a:latin typeface="Arial" panose="020B0604020202020204" pitchFamily="34" charset="0"/>
              <a:cs typeface="Arial" panose="020B0604020202020204" pitchFamily="34" charset="0"/>
            </a:endParaRPr>
          </a:p>
          <a:p>
            <a:pPr marL="2242820" lvl="7" indent="-571500">
              <a:lnSpc>
                <a:spcPct val="110000"/>
              </a:lnSpc>
              <a:spcBef>
                <a:spcPts val="0"/>
              </a:spcBef>
              <a:spcAft>
                <a:spcPts val="0"/>
              </a:spcAft>
              <a:buFont typeface="+mj-lt"/>
              <a:buAutoNum type="alphaLcParenR"/>
            </a:pPr>
            <a:r>
              <a:rPr lang="en-US" sz="1800">
                <a:latin typeface="Arial"/>
                <a:cs typeface="Arial"/>
              </a:rPr>
              <a:t>CFC Contract Manager sends monthly burn rate spreadsheet providing the approved monthly payments via e-mail to provider billing and contract point of contact; and copies the finance point of contact.</a:t>
            </a:r>
          </a:p>
        </p:txBody>
      </p:sp>
    </p:spTree>
    <p:extLst>
      <p:ext uri="{BB962C8B-B14F-4D97-AF65-F5344CB8AC3E}">
        <p14:creationId xmlns:p14="http://schemas.microsoft.com/office/powerpoint/2010/main" val="3010990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5031" y="297985"/>
            <a:ext cx="7772400" cy="1508760"/>
          </a:xfrm>
        </p:spPr>
        <p:txBody>
          <a:bodyPr vert="horz" lIns="91440" tIns="45720" rIns="91440" bIns="45720" rtlCol="0" anchor="ctr">
            <a:normAutofit/>
          </a:bodyPr>
          <a:lstStyle/>
          <a:p>
            <a:pPr marL="571500" indent="-571500">
              <a:buFont typeface="+mj-lt"/>
              <a:buAutoNum type="romanUcPeriod" startAt="7"/>
            </a:pPr>
            <a:r>
              <a:rPr lang="en-US" sz="3600">
                <a:latin typeface="Arial" panose="020B0604020202020204" pitchFamily="34" charset="0"/>
                <a:cs typeface="Arial" panose="020B0604020202020204" pitchFamily="34" charset="0"/>
              </a:rPr>
              <a:t>Invoice and payment </a:t>
            </a:r>
          </a:p>
        </p:txBody>
      </p:sp>
      <p:sp>
        <p:nvSpPr>
          <p:cNvPr id="6" name="Slide Number Placeholder 5"/>
          <p:cNvSpPr>
            <a:spLocks noGrp="1"/>
          </p:cNvSpPr>
          <p:nvPr>
            <p:ph type="sldNum" sz="quarter" idx="12"/>
          </p:nvPr>
        </p:nvSpPr>
        <p:spPr/>
        <p:txBody>
          <a:bodyPr/>
          <a:lstStyle/>
          <a:p>
            <a:fld id="{ADF27C92-F2BD-4ED8-94CF-53444FF271E0}" type="slidenum">
              <a:rPr lang="en-US" smtClean="0"/>
              <a:pPr/>
              <a:t>38</a:t>
            </a:fld>
            <a:endParaRPr lang="en-US"/>
          </a:p>
        </p:txBody>
      </p:sp>
      <p:sp>
        <p:nvSpPr>
          <p:cNvPr id="3" name="Content Placeholder 2">
            <a:extLst>
              <a:ext uri="{FF2B5EF4-FFF2-40B4-BE49-F238E27FC236}">
                <a16:creationId xmlns:a16="http://schemas.microsoft.com/office/drawing/2014/main" id="{4B66CBE8-4DBA-415C-82B7-7F14610A2996}"/>
              </a:ext>
            </a:extLst>
          </p:cNvPr>
          <p:cNvSpPr>
            <a:spLocks noGrp="1"/>
          </p:cNvSpPr>
          <p:nvPr>
            <p:ph idx="1"/>
          </p:nvPr>
        </p:nvSpPr>
        <p:spPr>
          <a:xfrm>
            <a:off x="381000" y="2204583"/>
            <a:ext cx="8077200" cy="4206240"/>
          </a:xfrm>
        </p:spPr>
        <p:txBody>
          <a:bodyPr>
            <a:normAutofit lnSpcReduction="10000"/>
          </a:bodyPr>
          <a:lstStyle/>
          <a:p>
            <a:pPr marL="739775" indent="-514350">
              <a:lnSpc>
                <a:spcPct val="110000"/>
              </a:lnSpc>
              <a:spcBef>
                <a:spcPts val="0"/>
              </a:spcBef>
              <a:spcAft>
                <a:spcPts val="0"/>
              </a:spcAft>
              <a:buFont typeface="+mj-lt"/>
              <a:buAutoNum type="alphaUcPeriod" startAt="3"/>
            </a:pPr>
            <a:r>
              <a:rPr lang="en-US" sz="1800" u="sng">
                <a:latin typeface="Arial" panose="020B0604020202020204" pitchFamily="34" charset="0"/>
                <a:cs typeface="Arial" panose="020B0604020202020204" pitchFamily="34" charset="0"/>
              </a:rPr>
              <a:t>INVOICE VALIDATION CONTINUED</a:t>
            </a:r>
          </a:p>
          <a:p>
            <a:pPr marL="568325" indent="-342900">
              <a:lnSpc>
                <a:spcPct val="110000"/>
              </a:lnSpc>
              <a:spcBef>
                <a:spcPts val="0"/>
              </a:spcBef>
              <a:spcAft>
                <a:spcPts val="0"/>
              </a:spcAft>
            </a:pPr>
            <a:endParaRPr lang="en-US" sz="1800" u="sng">
              <a:latin typeface="Arial" panose="020B0604020202020204" pitchFamily="34" charset="0"/>
              <a:cs typeface="Arial" panose="020B0604020202020204" pitchFamily="34" charset="0"/>
            </a:endParaRPr>
          </a:p>
          <a:p>
            <a:pPr marL="1196975" lvl="2" indent="-514350">
              <a:lnSpc>
                <a:spcPct val="110000"/>
              </a:lnSpc>
              <a:spcBef>
                <a:spcPts val="0"/>
              </a:spcBef>
              <a:spcAft>
                <a:spcPts val="0"/>
              </a:spcAft>
              <a:buFont typeface="+mj-lt"/>
              <a:buAutoNum type="arabicPeriod" startAt="2"/>
            </a:pPr>
            <a:r>
              <a:rPr lang="en-US" u="sng">
                <a:latin typeface="Arial" panose="020B0604020202020204" pitchFamily="34" charset="0"/>
                <a:cs typeface="Arial" panose="020B0604020202020204" pitchFamily="34" charset="0"/>
              </a:rPr>
              <a:t>Provider Invoice approval process:</a:t>
            </a:r>
          </a:p>
          <a:p>
            <a:pPr marL="968375" lvl="1" indent="-514350">
              <a:lnSpc>
                <a:spcPct val="110000"/>
              </a:lnSpc>
              <a:spcBef>
                <a:spcPts val="0"/>
              </a:spcBef>
              <a:spcAft>
                <a:spcPts val="0"/>
              </a:spcAft>
              <a:buFont typeface="+mj-lt"/>
              <a:buAutoNum type="alphaLcParenR" startAt="2"/>
            </a:pPr>
            <a:endParaRPr lang="en-US" sz="1800">
              <a:latin typeface="Arial" panose="020B0604020202020204" pitchFamily="34" charset="0"/>
              <a:cs typeface="Arial" panose="020B0604020202020204" pitchFamily="34" charset="0"/>
            </a:endParaRPr>
          </a:p>
          <a:p>
            <a:pPr marL="1654175" lvl="4" indent="-514350">
              <a:lnSpc>
                <a:spcPct val="110000"/>
              </a:lnSpc>
              <a:spcBef>
                <a:spcPts val="0"/>
              </a:spcBef>
              <a:spcAft>
                <a:spcPts val="0"/>
              </a:spcAft>
              <a:buFont typeface="+mj-lt"/>
              <a:buAutoNum type="alphaLcParenR"/>
            </a:pPr>
            <a:r>
              <a:rPr lang="en-US" sz="1800">
                <a:latin typeface="Arial" panose="020B0604020202020204" pitchFamily="34" charset="0"/>
                <a:cs typeface="Arial" panose="020B0604020202020204" pitchFamily="34" charset="0"/>
              </a:rPr>
              <a:t>The Provider reviews the reverse invoice packet for accuracy</a:t>
            </a:r>
          </a:p>
          <a:p>
            <a:pPr marL="1671320" lvl="7" indent="0">
              <a:lnSpc>
                <a:spcPct val="110000"/>
              </a:lnSpc>
              <a:spcBef>
                <a:spcPts val="0"/>
              </a:spcBef>
              <a:spcAft>
                <a:spcPts val="0"/>
              </a:spcAft>
              <a:buNone/>
            </a:pPr>
            <a:r>
              <a:rPr lang="en-US" sz="1800">
                <a:latin typeface="Arial"/>
                <a:cs typeface="Arial"/>
              </a:rPr>
              <a:t>If there are any questions regarding the payments or data on the invoice, the Provider should contact their assigned CFC Contract Manager.  </a:t>
            </a:r>
            <a:endParaRPr lang="en-US" sz="1800">
              <a:latin typeface="Arial" panose="020B0604020202020204" pitchFamily="34" charset="0"/>
              <a:cs typeface="Arial" panose="020B0604020202020204" pitchFamily="34" charset="0"/>
            </a:endParaRPr>
          </a:p>
          <a:p>
            <a:pPr marL="1654175" lvl="4" indent="-514350">
              <a:lnSpc>
                <a:spcPct val="110000"/>
              </a:lnSpc>
              <a:spcBef>
                <a:spcPts val="0"/>
              </a:spcBef>
              <a:spcAft>
                <a:spcPts val="0"/>
              </a:spcAft>
              <a:buFont typeface="+mj-lt"/>
              <a:buAutoNum type="alphaLcParenR"/>
            </a:pPr>
            <a:endParaRPr lang="en-US" sz="1800">
              <a:latin typeface="Arial" panose="020B0604020202020204" pitchFamily="34" charset="0"/>
              <a:cs typeface="Arial" panose="020B0604020202020204" pitchFamily="34" charset="0"/>
            </a:endParaRPr>
          </a:p>
          <a:p>
            <a:pPr marL="1654175" lvl="4" indent="-514350">
              <a:lnSpc>
                <a:spcPct val="110000"/>
              </a:lnSpc>
              <a:spcBef>
                <a:spcPts val="0"/>
              </a:spcBef>
              <a:spcAft>
                <a:spcPts val="0"/>
              </a:spcAft>
              <a:buFont typeface="+mj-lt"/>
              <a:buAutoNum type="alphaLcParenR"/>
            </a:pPr>
            <a:r>
              <a:rPr lang="en-US" sz="1800">
                <a:latin typeface="Arial"/>
                <a:cs typeface="Arial"/>
              </a:rPr>
              <a:t>The Provider enters any sliding fees collected.  </a:t>
            </a:r>
            <a:endParaRPr lang="en-US" sz="1800">
              <a:latin typeface="Arial" panose="020B0604020202020204" pitchFamily="34" charset="0"/>
              <a:cs typeface="Arial" panose="020B0604020202020204" pitchFamily="34" charset="0"/>
            </a:endParaRPr>
          </a:p>
          <a:p>
            <a:pPr marL="1654175" lvl="4" indent="-514350">
              <a:lnSpc>
                <a:spcPct val="110000"/>
              </a:lnSpc>
              <a:spcBef>
                <a:spcPts val="0"/>
              </a:spcBef>
              <a:spcAft>
                <a:spcPts val="0"/>
              </a:spcAft>
              <a:buFont typeface="+mj-lt"/>
              <a:buAutoNum type="alphaLcParenR"/>
            </a:pPr>
            <a:endParaRPr lang="en-US" sz="1800">
              <a:latin typeface="Arial" panose="020B0604020202020204" pitchFamily="34" charset="0"/>
              <a:cs typeface="Arial" panose="020B0604020202020204" pitchFamily="34" charset="0"/>
            </a:endParaRPr>
          </a:p>
          <a:p>
            <a:pPr marL="1654175" lvl="4" indent="-514350">
              <a:lnSpc>
                <a:spcPct val="110000"/>
              </a:lnSpc>
              <a:spcBef>
                <a:spcPts val="0"/>
              </a:spcBef>
              <a:spcAft>
                <a:spcPts val="0"/>
              </a:spcAft>
              <a:buFont typeface="+mj-lt"/>
              <a:buAutoNum type="alphaLcParenR"/>
            </a:pPr>
            <a:r>
              <a:rPr lang="en-US" sz="1800">
                <a:latin typeface="Arial"/>
                <a:cs typeface="Arial"/>
              </a:rPr>
              <a:t>The Provider approves the document by signing electronically and returning the document to their assigned CFC Contract Manager. </a:t>
            </a:r>
            <a:endParaRPr lang="en-US" sz="1800">
              <a:latin typeface="Arial" panose="020B0604020202020204" pitchFamily="34" charset="0"/>
              <a:cs typeface="Arial" panose="020B0604020202020204" pitchFamily="34" charset="0"/>
            </a:endParaRPr>
          </a:p>
          <a:p>
            <a:pPr marL="568325" indent="-342900">
              <a:lnSpc>
                <a:spcPct val="110000"/>
              </a:lnSpc>
              <a:spcBef>
                <a:spcPts val="0"/>
              </a:spcBef>
              <a:spcAft>
                <a:spcPts val="0"/>
              </a:spcAft>
            </a:pP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713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8619236" cy="1508760"/>
          </a:xfrm>
        </p:spPr>
        <p:txBody>
          <a:bodyPr>
            <a:normAutofit/>
          </a:bodyPr>
          <a:lstStyle/>
          <a:p>
            <a:pPr marL="571500" indent="-571500">
              <a:buFont typeface="+mj-lt"/>
              <a:buAutoNum type="romanUcPeriod" startAt="7"/>
            </a:pPr>
            <a:r>
              <a:rPr lang="en-US" sz="3600">
                <a:latin typeface="Arial" panose="020B0604020202020204" pitchFamily="34" charset="0"/>
                <a:cs typeface="Arial" panose="020B0604020202020204" pitchFamily="34" charset="0"/>
              </a:rPr>
              <a:t>Invoice and payment </a:t>
            </a:r>
          </a:p>
        </p:txBody>
      </p:sp>
      <p:sp>
        <p:nvSpPr>
          <p:cNvPr id="6" name="Slide Number Placeholder 5"/>
          <p:cNvSpPr>
            <a:spLocks noGrp="1"/>
          </p:cNvSpPr>
          <p:nvPr>
            <p:ph type="sldNum" sz="quarter" idx="12"/>
          </p:nvPr>
        </p:nvSpPr>
        <p:spPr/>
        <p:txBody>
          <a:bodyPr/>
          <a:lstStyle/>
          <a:p>
            <a:fld id="{ADF27C92-F2BD-4ED8-94CF-53444FF271E0}" type="slidenum">
              <a:rPr lang="en-US" smtClean="0"/>
              <a:pPr/>
              <a:t>39</a:t>
            </a:fld>
            <a:endParaRPr lang="en-US"/>
          </a:p>
        </p:txBody>
      </p:sp>
      <p:sp>
        <p:nvSpPr>
          <p:cNvPr id="3" name="Content Placeholder 2">
            <a:extLst>
              <a:ext uri="{FF2B5EF4-FFF2-40B4-BE49-F238E27FC236}">
                <a16:creationId xmlns:a16="http://schemas.microsoft.com/office/drawing/2014/main" id="{DAD62E42-2717-4FD6-AE16-2D584F7AD991}"/>
              </a:ext>
            </a:extLst>
          </p:cNvPr>
          <p:cNvSpPr>
            <a:spLocks noGrp="1"/>
          </p:cNvSpPr>
          <p:nvPr>
            <p:ph idx="1"/>
          </p:nvPr>
        </p:nvSpPr>
        <p:spPr>
          <a:xfrm>
            <a:off x="228600" y="1904999"/>
            <a:ext cx="8619236" cy="4517855"/>
          </a:xfrm>
        </p:spPr>
        <p:txBody>
          <a:bodyPr>
            <a:normAutofit fontScale="92500" lnSpcReduction="20000"/>
          </a:bodyPr>
          <a:lstStyle/>
          <a:p>
            <a:pPr marL="739775" indent="-514350">
              <a:lnSpc>
                <a:spcPct val="110000"/>
              </a:lnSpc>
              <a:spcBef>
                <a:spcPts val="0"/>
              </a:spcBef>
              <a:spcAft>
                <a:spcPts val="0"/>
              </a:spcAft>
              <a:buFont typeface="+mj-lt"/>
              <a:buAutoNum type="alphaUcPeriod" startAt="4"/>
            </a:pPr>
            <a:r>
              <a:rPr lang="en-US" sz="1900" u="sng">
                <a:latin typeface="Arial" panose="020B0604020202020204" pitchFamily="34" charset="0"/>
                <a:cs typeface="Arial" panose="020B0604020202020204" pitchFamily="34" charset="0"/>
              </a:rPr>
              <a:t>PAYMENT</a:t>
            </a:r>
          </a:p>
          <a:p>
            <a:pPr marL="1254125" lvl="3" indent="-342900">
              <a:lnSpc>
                <a:spcPct val="110000"/>
              </a:lnSpc>
              <a:spcBef>
                <a:spcPts val="0"/>
              </a:spcBef>
              <a:spcAft>
                <a:spcPts val="0"/>
              </a:spcAft>
              <a:buFont typeface="+mj-lt"/>
              <a:buAutoNum type="arabicPeriod"/>
            </a:pPr>
            <a:endParaRPr lang="en-US" sz="1900" u="sng">
              <a:latin typeface="Arial" panose="020B0604020202020204" pitchFamily="34" charset="0"/>
              <a:cs typeface="Arial" panose="020B0604020202020204" pitchFamily="34" charset="0"/>
            </a:endParaRPr>
          </a:p>
          <a:p>
            <a:pPr marL="1254125" lvl="3" indent="-342900">
              <a:lnSpc>
                <a:spcPct val="110000"/>
              </a:lnSpc>
              <a:spcBef>
                <a:spcPts val="0"/>
              </a:spcBef>
              <a:spcAft>
                <a:spcPts val="0"/>
              </a:spcAft>
              <a:buFont typeface="+mj-lt"/>
              <a:buAutoNum type="arabicPeriod"/>
            </a:pPr>
            <a:r>
              <a:rPr lang="en-US" sz="1900">
                <a:latin typeface="Arial"/>
                <a:cs typeface="Arial"/>
              </a:rPr>
              <a:t>Invoice Payment Disbursement is completed by the CFC Finance Department. </a:t>
            </a:r>
            <a:endParaRPr lang="en-US" sz="1900">
              <a:latin typeface="Arial" panose="020B0604020202020204" pitchFamily="34" charset="0"/>
              <a:cs typeface="Arial" panose="020B0604020202020204" pitchFamily="34" charset="0"/>
            </a:endParaRPr>
          </a:p>
          <a:p>
            <a:pPr marL="1254125" lvl="3" indent="-342900">
              <a:lnSpc>
                <a:spcPct val="110000"/>
              </a:lnSpc>
              <a:spcBef>
                <a:spcPts val="0"/>
              </a:spcBef>
              <a:spcAft>
                <a:spcPts val="0"/>
              </a:spcAft>
              <a:buFont typeface="+mj-lt"/>
              <a:buAutoNum type="arabicPeriod"/>
            </a:pPr>
            <a:endParaRPr lang="en-US" sz="1900">
              <a:latin typeface="Arial" panose="020B0604020202020204" pitchFamily="34" charset="0"/>
              <a:cs typeface="Arial" panose="020B0604020202020204" pitchFamily="34" charset="0"/>
            </a:endParaRPr>
          </a:p>
          <a:p>
            <a:pPr marL="1254125" lvl="3" indent="-342900">
              <a:lnSpc>
                <a:spcPct val="110000"/>
              </a:lnSpc>
              <a:spcBef>
                <a:spcPts val="0"/>
              </a:spcBef>
              <a:spcAft>
                <a:spcPts val="0"/>
              </a:spcAft>
              <a:buFont typeface="+mj-lt"/>
              <a:buAutoNum type="arabicPeriod"/>
            </a:pPr>
            <a:r>
              <a:rPr lang="en-US" sz="1900">
                <a:latin typeface="Arial"/>
                <a:cs typeface="Arial"/>
              </a:rPr>
              <a:t>Providers may be paid via check or Electronic Funds Transfer (EFT).</a:t>
            </a:r>
            <a:endParaRPr lang="en-US" sz="1900">
              <a:latin typeface="Arial" panose="020B0604020202020204" pitchFamily="34" charset="0"/>
              <a:cs typeface="Arial" panose="020B0604020202020204" pitchFamily="34" charset="0"/>
            </a:endParaRPr>
          </a:p>
          <a:p>
            <a:pPr marL="1254125" lvl="3" indent="-342900">
              <a:lnSpc>
                <a:spcPct val="110000"/>
              </a:lnSpc>
              <a:spcBef>
                <a:spcPts val="0"/>
              </a:spcBef>
              <a:spcAft>
                <a:spcPts val="0"/>
              </a:spcAft>
              <a:buFont typeface="+mj-lt"/>
              <a:buAutoNum type="arabicPeriod"/>
            </a:pPr>
            <a:endParaRPr lang="en-US" sz="1900">
              <a:latin typeface="Arial" panose="020B0604020202020204" pitchFamily="34" charset="0"/>
              <a:cs typeface="Arial" panose="020B0604020202020204" pitchFamily="34" charset="0"/>
            </a:endParaRPr>
          </a:p>
          <a:p>
            <a:pPr marL="1254125" lvl="3" indent="-342900">
              <a:lnSpc>
                <a:spcPct val="110000"/>
              </a:lnSpc>
              <a:spcBef>
                <a:spcPts val="0"/>
              </a:spcBef>
              <a:spcAft>
                <a:spcPts val="0"/>
              </a:spcAft>
              <a:buFont typeface="+mj-lt"/>
              <a:buAutoNum type="arabicPeriod"/>
            </a:pPr>
            <a:r>
              <a:rPr lang="en-US" sz="1900">
                <a:latin typeface="Arial"/>
                <a:cs typeface="Arial"/>
              </a:rPr>
              <a:t>Providers must complete ‘Electronic Payment Authorization’ Form to set up EFTs. The form is available from your assigned CFC Contract Manager upon request. </a:t>
            </a:r>
            <a:endParaRPr lang="en-US" sz="1900">
              <a:latin typeface="Arial" panose="020B0604020202020204" pitchFamily="34" charset="0"/>
              <a:cs typeface="Arial" panose="020B0604020202020204" pitchFamily="34" charset="0"/>
            </a:endParaRPr>
          </a:p>
          <a:p>
            <a:pPr marL="1254125" lvl="3" indent="-342900">
              <a:lnSpc>
                <a:spcPct val="110000"/>
              </a:lnSpc>
              <a:spcBef>
                <a:spcPts val="0"/>
              </a:spcBef>
              <a:spcAft>
                <a:spcPts val="0"/>
              </a:spcAft>
              <a:buFont typeface="+mj-lt"/>
              <a:buAutoNum type="arabicPeriod"/>
            </a:pPr>
            <a:endParaRPr lang="en-US" sz="1900">
              <a:latin typeface="Arial" panose="020B0604020202020204" pitchFamily="34" charset="0"/>
              <a:cs typeface="Arial" panose="020B0604020202020204" pitchFamily="34" charset="0"/>
            </a:endParaRPr>
          </a:p>
          <a:p>
            <a:pPr marL="1254125" lvl="3" indent="-342900">
              <a:lnSpc>
                <a:spcPct val="110000"/>
              </a:lnSpc>
              <a:spcBef>
                <a:spcPts val="0"/>
              </a:spcBef>
              <a:spcAft>
                <a:spcPts val="0"/>
              </a:spcAft>
              <a:buFont typeface="+mj-lt"/>
              <a:buAutoNum type="arabicPeriod"/>
            </a:pPr>
            <a:r>
              <a:rPr lang="en-US" sz="1900">
                <a:latin typeface="Arial" panose="020B0604020202020204" pitchFamily="34" charset="0"/>
                <a:cs typeface="Arial" panose="020B0604020202020204" pitchFamily="34" charset="0"/>
              </a:rPr>
              <a:t>Payments are typically processed and disbursed by the 27</a:t>
            </a:r>
            <a:r>
              <a:rPr lang="en-US" sz="1900" baseline="30000">
                <a:latin typeface="Arial" panose="020B0604020202020204" pitchFamily="34" charset="0"/>
                <a:cs typeface="Arial" panose="020B0604020202020204" pitchFamily="34" charset="0"/>
              </a:rPr>
              <a:t>th</a:t>
            </a:r>
            <a:r>
              <a:rPr lang="en-US" sz="1900">
                <a:latin typeface="Arial" panose="020B0604020202020204" pitchFamily="34" charset="0"/>
                <a:cs typeface="Arial" panose="020B0604020202020204" pitchFamily="34" charset="0"/>
              </a:rPr>
              <a:t> of the month the invoice is provided.  </a:t>
            </a:r>
          </a:p>
          <a:p>
            <a:pPr marL="1539875" lvl="4" indent="-400050">
              <a:lnSpc>
                <a:spcPct val="110000"/>
              </a:lnSpc>
              <a:spcBef>
                <a:spcPts val="0"/>
              </a:spcBef>
              <a:spcAft>
                <a:spcPts val="0"/>
              </a:spcAft>
              <a:buFont typeface="+mj-lt"/>
              <a:buAutoNum type="arabicPeriod"/>
            </a:pPr>
            <a:r>
              <a:rPr lang="en-US" sz="1900">
                <a:latin typeface="Arial"/>
                <a:cs typeface="Arial"/>
              </a:rPr>
              <a:t>Per CFC contract with DCF, the requirement states we shall make payments within 7 working days after receipt of payment from DCF.  Meaning there may be months later in the FY where payments will occur later than the 27</a:t>
            </a:r>
            <a:r>
              <a:rPr lang="en-US" sz="1900" baseline="30000">
                <a:latin typeface="Arial"/>
                <a:cs typeface="Arial"/>
              </a:rPr>
              <a:t>th</a:t>
            </a:r>
            <a:r>
              <a:rPr lang="en-US" sz="1900">
                <a:latin typeface="Arial"/>
                <a:cs typeface="Arial"/>
              </a:rPr>
              <a:t>. </a:t>
            </a:r>
            <a:endParaRPr lang="en-US" sz="1900">
              <a:latin typeface="Arial" panose="020B0604020202020204" pitchFamily="34" charset="0"/>
              <a:cs typeface="Arial" panose="020B0604020202020204" pitchFamily="34" charset="0"/>
            </a:endParaRPr>
          </a:p>
          <a:p>
            <a:pPr marL="568325" indent="-342900">
              <a:lnSpc>
                <a:spcPct val="110000"/>
              </a:lnSpc>
              <a:spcBef>
                <a:spcPts val="0"/>
              </a:spcBef>
              <a:spcAft>
                <a:spcPts val="0"/>
              </a:spcAft>
            </a:pPr>
            <a:endParaRPr lang="en-US"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91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8FDA-9387-57B6-F68D-9EBA36A33143}"/>
              </a:ext>
            </a:extLst>
          </p:cNvPr>
          <p:cNvSpPr>
            <a:spLocks noGrp="1"/>
          </p:cNvSpPr>
          <p:nvPr>
            <p:ph type="title"/>
          </p:nvPr>
        </p:nvSpPr>
        <p:spPr/>
        <p:txBody>
          <a:bodyPr>
            <a:normAutofit/>
          </a:bodyPr>
          <a:lstStyle/>
          <a:p>
            <a:pPr marL="857250" indent="-857250">
              <a:buFont typeface="+mj-lt"/>
              <a:buAutoNum type="romanUcPeriod"/>
            </a:pPr>
            <a:r>
              <a:rPr lang="en-US" sz="3600">
                <a:latin typeface="Arial"/>
                <a:cs typeface="Arial"/>
              </a:rPr>
              <a:t>Origin of CFC</a:t>
            </a:r>
            <a:endParaRPr lang="en-US" sz="36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79BACA-0A86-B5CA-7E9B-35C4867AB9CA}"/>
              </a:ext>
            </a:extLst>
          </p:cNvPr>
          <p:cNvSpPr>
            <a:spLocks noGrp="1"/>
          </p:cNvSpPr>
          <p:nvPr>
            <p:ph idx="1"/>
          </p:nvPr>
        </p:nvSpPr>
        <p:spPr>
          <a:xfrm>
            <a:off x="762933" y="1792936"/>
            <a:ext cx="7857055" cy="4028419"/>
          </a:xfrm>
        </p:spPr>
        <p:txBody>
          <a:bodyPr>
            <a:normAutofit/>
          </a:bodyPr>
          <a:lstStyle/>
          <a:p>
            <a:pPr marL="0" marR="0" indent="0">
              <a:lnSpc>
                <a:spcPct val="107000"/>
              </a:lnSpc>
              <a:spcBef>
                <a:spcPts val="0"/>
              </a:spcBef>
              <a:spcAft>
                <a:spcPts val="0"/>
              </a:spcAft>
              <a:buNone/>
            </a:pPr>
            <a:r>
              <a:rPr lang="en-US" sz="1800" b="1" u="sng">
                <a:latin typeface="Arial" panose="020B0604020202020204" pitchFamily="34" charset="0"/>
                <a:ea typeface="Calibri"/>
                <a:cs typeface="Arial" panose="020B0604020202020204" pitchFamily="34" charset="0"/>
              </a:rPr>
              <a:t>Who We Are:</a:t>
            </a:r>
          </a:p>
          <a:p>
            <a:pPr marL="0" indent="0">
              <a:lnSpc>
                <a:spcPct val="107000"/>
              </a:lnSpc>
              <a:spcBef>
                <a:spcPts val="0"/>
              </a:spcBef>
              <a:spcAft>
                <a:spcPts val="0"/>
              </a:spcAft>
              <a:buNone/>
            </a:pPr>
            <a:r>
              <a:rPr lang="en-US" sz="1800">
                <a:effectLst/>
                <a:latin typeface="Arial" panose="020B0604020202020204" pitchFamily="34" charset="0"/>
                <a:ea typeface="Calibri"/>
                <a:cs typeface="Arial" panose="020B0604020202020204" pitchFamily="34" charset="0"/>
              </a:rPr>
              <a:t>In 2012, Central Florida Cares</a:t>
            </a:r>
            <a:r>
              <a:rPr lang="en-US" sz="1800">
                <a:latin typeface="Arial" panose="020B0604020202020204" pitchFamily="34" charset="0"/>
                <a:ea typeface="Calibri"/>
                <a:cs typeface="Arial" panose="020B0604020202020204" pitchFamily="34" charset="0"/>
              </a:rPr>
              <a:t> (</a:t>
            </a:r>
            <a:r>
              <a:rPr lang="en-US" sz="1800">
                <a:effectLst/>
                <a:latin typeface="Arial" panose="020B0604020202020204" pitchFamily="34" charset="0"/>
                <a:ea typeface="Calibri"/>
                <a:cs typeface="Arial" panose="020B0604020202020204" pitchFamily="34" charset="0"/>
              </a:rPr>
              <a:t>CFC) was designated by the Florida Department of Children and Families (DCF) as the Behavioral Health Managing Entity (ME) to administer a regional system of mental health and substance use care for the following circuits:</a:t>
            </a:r>
          </a:p>
          <a:p>
            <a:pPr marL="457200" lvl="2" indent="0">
              <a:lnSpc>
                <a:spcPct val="107000"/>
              </a:lnSpc>
              <a:spcBef>
                <a:spcPts val="0"/>
              </a:spcBef>
              <a:spcAft>
                <a:spcPts val="0"/>
              </a:spcAft>
              <a:buNone/>
            </a:pPr>
            <a:endParaRPr lang="en-US">
              <a:latin typeface="Arial" panose="020B0604020202020204" pitchFamily="34" charset="0"/>
              <a:ea typeface="Calibri" panose="020F0502020204030204" pitchFamily="34" charset="0"/>
              <a:cs typeface="Arial" panose="020B0604020202020204" pitchFamily="34" charset="0"/>
            </a:endParaRPr>
          </a:p>
          <a:p>
            <a:pPr lvl="2">
              <a:lnSpc>
                <a:spcPct val="107000"/>
              </a:lnSpc>
              <a:spcBef>
                <a:spcPts val="0"/>
              </a:spcBef>
              <a:spcAft>
                <a:spcPts val="0"/>
              </a:spcAft>
            </a:pPr>
            <a:r>
              <a:rPr lang="en-US">
                <a:latin typeface="Arial" panose="020B0604020202020204" pitchFamily="34" charset="0"/>
                <a:ea typeface="Calibri"/>
                <a:cs typeface="Arial" panose="020B0604020202020204" pitchFamily="34" charset="0"/>
              </a:rPr>
              <a:t>Circuit </a:t>
            </a:r>
            <a:r>
              <a:rPr lang="en-US">
                <a:effectLst/>
                <a:latin typeface="Arial" panose="020B0604020202020204" pitchFamily="34" charset="0"/>
                <a:ea typeface="Calibri"/>
                <a:cs typeface="Arial" panose="020B0604020202020204" pitchFamily="34" charset="0"/>
              </a:rPr>
              <a:t>9 (Orange &amp; Osceola Counties)</a:t>
            </a:r>
            <a:r>
              <a:rPr lang="en-US">
                <a:latin typeface="Arial" panose="020B0604020202020204" pitchFamily="34" charset="0"/>
                <a:ea typeface="Calibri"/>
                <a:cs typeface="Arial" panose="020B0604020202020204" pitchFamily="34" charset="0"/>
              </a:rPr>
              <a:t> </a:t>
            </a:r>
            <a:endParaRPr lang="en-US">
              <a:effectLst/>
              <a:latin typeface="Arial" panose="020B0604020202020204" pitchFamily="34" charset="0"/>
              <a:ea typeface="Calibri" panose="020F0502020204030204" pitchFamily="34" charset="0"/>
              <a:cs typeface="Arial" panose="020B0604020202020204" pitchFamily="34" charset="0"/>
            </a:endParaRPr>
          </a:p>
          <a:p>
            <a:pPr lvl="2">
              <a:lnSpc>
                <a:spcPct val="107000"/>
              </a:lnSpc>
              <a:spcBef>
                <a:spcPts val="0"/>
              </a:spcBef>
              <a:spcAft>
                <a:spcPts val="0"/>
              </a:spcAft>
            </a:pPr>
            <a:r>
              <a:rPr lang="en-US">
                <a:latin typeface="Arial" panose="020B0604020202020204" pitchFamily="34" charset="0"/>
                <a:ea typeface="Calibri"/>
                <a:cs typeface="Arial" panose="020B0604020202020204" pitchFamily="34" charset="0"/>
              </a:rPr>
              <a:t>Circuit</a:t>
            </a:r>
            <a:r>
              <a:rPr lang="en-US">
                <a:effectLst/>
                <a:latin typeface="Arial" panose="020B0604020202020204" pitchFamily="34" charset="0"/>
                <a:ea typeface="Calibri"/>
                <a:cs typeface="Arial" panose="020B0604020202020204" pitchFamily="34" charset="0"/>
              </a:rPr>
              <a:t> 18 (Seminole &amp; Brevard Counties</a:t>
            </a:r>
            <a:r>
              <a:rPr lang="en-US">
                <a:latin typeface="Arial" panose="020B0604020202020204" pitchFamily="34" charset="0"/>
                <a:ea typeface="Calibri"/>
                <a:cs typeface="Arial" panose="020B0604020202020204" pitchFamily="34" charset="0"/>
              </a:rPr>
              <a:t>)</a:t>
            </a:r>
            <a:endParaRPr lang="en-US">
              <a:effectLst/>
              <a:latin typeface="Arial" panose="020B0604020202020204" pitchFamily="34" charset="0"/>
              <a:ea typeface="Calibri"/>
              <a:cs typeface="Arial" panose="020B0604020202020204" pitchFamily="34" charset="0"/>
            </a:endParaRPr>
          </a:p>
        </p:txBody>
      </p:sp>
      <p:sp>
        <p:nvSpPr>
          <p:cNvPr id="5" name="Slide Number Placeholder 4">
            <a:extLst>
              <a:ext uri="{FF2B5EF4-FFF2-40B4-BE49-F238E27FC236}">
                <a16:creationId xmlns:a16="http://schemas.microsoft.com/office/drawing/2014/main" id="{2D0344EE-B1A6-0130-B311-58001F2C4519}"/>
              </a:ext>
            </a:extLst>
          </p:cNvPr>
          <p:cNvSpPr>
            <a:spLocks noGrp="1"/>
          </p:cNvSpPr>
          <p:nvPr>
            <p:ph type="sldNum" sz="quarter" idx="12"/>
          </p:nvPr>
        </p:nvSpPr>
        <p:spPr/>
        <p:txBody>
          <a:bodyPr/>
          <a:lstStyle/>
          <a:p>
            <a:fld id="{ADF27C92-F2BD-4ED8-94CF-53444FF271E0}" type="slidenum">
              <a:rPr lang="en-US" smtClean="0"/>
              <a:t>4</a:t>
            </a:fld>
            <a:endParaRPr lang="en-US"/>
          </a:p>
        </p:txBody>
      </p:sp>
    </p:spTree>
    <p:extLst>
      <p:ext uri="{BB962C8B-B14F-4D97-AF65-F5344CB8AC3E}">
        <p14:creationId xmlns:p14="http://schemas.microsoft.com/office/powerpoint/2010/main" val="3270413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5031" y="297985"/>
            <a:ext cx="7772400" cy="1508760"/>
          </a:xfrm>
        </p:spPr>
        <p:txBody>
          <a:bodyPr vert="horz" lIns="91440" tIns="45720" rIns="91440" bIns="45720" rtlCol="0" anchor="ctr">
            <a:normAutofit/>
          </a:bodyPr>
          <a:lstStyle/>
          <a:p>
            <a:pPr marL="571500" indent="-571500">
              <a:buFont typeface="+mj-lt"/>
              <a:buAutoNum type="romanUcPeriod" startAt="7"/>
            </a:pPr>
            <a:r>
              <a:rPr lang="en-US" sz="2800">
                <a:latin typeface="Arial" panose="020B0604020202020204" pitchFamily="34" charset="0"/>
                <a:cs typeface="Arial" panose="020B0604020202020204" pitchFamily="34" charset="0"/>
              </a:rPr>
              <a:t>Invoice and payment </a:t>
            </a:r>
          </a:p>
        </p:txBody>
      </p:sp>
      <p:sp>
        <p:nvSpPr>
          <p:cNvPr id="6" name="Slide Number Placeholder 5"/>
          <p:cNvSpPr>
            <a:spLocks noGrp="1"/>
          </p:cNvSpPr>
          <p:nvPr>
            <p:ph type="sldNum" sz="quarter" idx="12"/>
          </p:nvPr>
        </p:nvSpPr>
        <p:spPr/>
        <p:txBody>
          <a:bodyPr/>
          <a:lstStyle/>
          <a:p>
            <a:fld id="{ADF27C92-F2BD-4ED8-94CF-53444FF271E0}" type="slidenum">
              <a:rPr lang="en-US" smtClean="0"/>
              <a:pPr/>
              <a:t>40</a:t>
            </a:fld>
            <a:endParaRPr lang="en-US"/>
          </a:p>
        </p:txBody>
      </p:sp>
      <p:sp>
        <p:nvSpPr>
          <p:cNvPr id="3" name="Content Placeholder 2">
            <a:extLst>
              <a:ext uri="{FF2B5EF4-FFF2-40B4-BE49-F238E27FC236}">
                <a16:creationId xmlns:a16="http://schemas.microsoft.com/office/drawing/2014/main" id="{4B66CBE8-4DBA-415C-82B7-7F14610A2996}"/>
              </a:ext>
            </a:extLst>
          </p:cNvPr>
          <p:cNvSpPr>
            <a:spLocks noGrp="1"/>
          </p:cNvSpPr>
          <p:nvPr>
            <p:ph idx="1"/>
          </p:nvPr>
        </p:nvSpPr>
        <p:spPr/>
        <p:txBody>
          <a:bodyPr>
            <a:normAutofit/>
          </a:bodyPr>
          <a:lstStyle/>
          <a:p>
            <a:pPr marL="568325" indent="-342900">
              <a:lnSpc>
                <a:spcPct val="110000"/>
              </a:lnSpc>
              <a:spcBef>
                <a:spcPts val="0"/>
              </a:spcBef>
              <a:spcAft>
                <a:spcPts val="0"/>
              </a:spcAft>
            </a:pPr>
            <a:r>
              <a:rPr lang="en-US">
                <a:latin typeface="Arial" panose="020B0604020202020204" pitchFamily="34" charset="0"/>
                <a:cs typeface="Arial" panose="020B0604020202020204" pitchFamily="34" charset="0"/>
              </a:rPr>
              <a:t>For any additional questions or concerns regarding the Invoice and Payment Process, please contact your assigned CFC Contract Manager</a:t>
            </a: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822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885173" y="2104770"/>
            <a:ext cx="5153890" cy="1849169"/>
          </a:xfrm>
        </p:spPr>
        <p:txBody>
          <a:bodyPr vert="horz" lIns="91440" tIns="45720" rIns="91440" bIns="45720" rtlCol="0" anchor="ctr">
            <a:normAutofit/>
          </a:bodyPr>
          <a:lstStyle/>
          <a:p>
            <a:pPr marL="857250" indent="-857250">
              <a:buFont typeface="+mj-lt"/>
              <a:buAutoNum type="romanUcPeriod" startAt="12"/>
            </a:pPr>
            <a:r>
              <a:rPr lang="en-US" sz="3200" spc="150">
                <a:solidFill>
                  <a:schemeClr val="tx1"/>
                </a:solidFill>
                <a:cs typeface="Arial" panose="020B0604020202020204" pitchFamily="34" charset="0"/>
              </a:rPr>
              <a:t>Questions</a:t>
            </a:r>
            <a:r>
              <a:rPr lang="en-US" sz="4400" spc="150">
                <a:solidFill>
                  <a:schemeClr val="tx1"/>
                </a:solidFill>
                <a:cs typeface="Arial" panose="020B0604020202020204" pitchFamily="34" charset="0"/>
              </a:rPr>
              <a:t>	</a:t>
            </a:r>
          </a:p>
        </p:txBody>
      </p:sp>
      <p:sp>
        <p:nvSpPr>
          <p:cNvPr id="2" name="Content Placeholder 1"/>
          <p:cNvSpPr>
            <a:spLocks noGrp="1"/>
          </p:cNvSpPr>
          <p:nvPr>
            <p:ph type="body" idx="1"/>
          </p:nvPr>
        </p:nvSpPr>
        <p:spPr>
          <a:xfrm>
            <a:off x="5899354" y="3996250"/>
            <a:ext cx="3002330" cy="1942434"/>
          </a:xfrm>
        </p:spPr>
        <p:txBody>
          <a:bodyPr vert="horz" lIns="91440" tIns="45720" rIns="91440" bIns="45720" rtlCol="0">
            <a:normAutofit/>
          </a:bodyPr>
          <a:lstStyle/>
          <a:p>
            <a:r>
              <a:rPr lang="en-US" sz="3200">
                <a:solidFill>
                  <a:schemeClr val="tx1"/>
                </a:solidFill>
                <a:cs typeface="Arial" panose="020B0604020202020204" pitchFamily="34" charset="0"/>
              </a:rPr>
              <a:t>Thank you! </a:t>
            </a:r>
          </a:p>
        </p:txBody>
      </p:sp>
      <p:pic>
        <p:nvPicPr>
          <p:cNvPr id="19" name="Graphic 14" descr="Help">
            <a:extLst>
              <a:ext uri="{FF2B5EF4-FFF2-40B4-BE49-F238E27FC236}">
                <a16:creationId xmlns:a16="http://schemas.microsoft.com/office/drawing/2014/main" id="{B5649331-63C3-FB64-B31A-EDACE28114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706" y="1058526"/>
            <a:ext cx="4699501" cy="4699501"/>
          </a:xfrm>
          <a:prstGeom prst="rect">
            <a:avLst/>
          </a:prstGeom>
        </p:spPr>
      </p:pic>
      <p:sp>
        <p:nvSpPr>
          <p:cNvPr id="4" name="Slide Number Placeholder 3">
            <a:extLst>
              <a:ext uri="{FF2B5EF4-FFF2-40B4-BE49-F238E27FC236}">
                <a16:creationId xmlns:a16="http://schemas.microsoft.com/office/drawing/2014/main" id="{6132DDEE-391E-7F0A-139E-BE673A46C511}"/>
              </a:ext>
            </a:extLst>
          </p:cNvPr>
          <p:cNvSpPr>
            <a:spLocks noGrp="1"/>
          </p:cNvSpPr>
          <p:nvPr>
            <p:ph type="sldNum" sz="quarter" idx="12"/>
          </p:nvPr>
        </p:nvSpPr>
        <p:spPr/>
        <p:txBody>
          <a:bodyPr/>
          <a:lstStyle/>
          <a:p>
            <a:fld id="{ADF27C92-F2BD-4ED8-94CF-53444FF271E0}" type="slidenum">
              <a:rPr lang="en-US" smtClean="0">
                <a:solidFill>
                  <a:schemeClr val="tx1"/>
                </a:solidFill>
              </a:rPr>
              <a:t>41</a:t>
            </a:fld>
            <a:endParaRPr lang="en-US">
              <a:solidFill>
                <a:schemeClr val="tx1"/>
              </a:solidFill>
            </a:endParaRPr>
          </a:p>
        </p:txBody>
      </p:sp>
    </p:spTree>
    <p:extLst>
      <p:ext uri="{BB962C8B-B14F-4D97-AF65-F5344CB8AC3E}">
        <p14:creationId xmlns:p14="http://schemas.microsoft.com/office/powerpoint/2010/main" val="234770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3AA4-75FB-89B6-77DD-113E48BCB58C}"/>
              </a:ext>
            </a:extLst>
          </p:cNvPr>
          <p:cNvSpPr>
            <a:spLocks noGrp="1"/>
          </p:cNvSpPr>
          <p:nvPr>
            <p:ph type="title"/>
          </p:nvPr>
        </p:nvSpPr>
        <p:spPr>
          <a:xfrm>
            <a:off x="628650" y="2155613"/>
            <a:ext cx="7886700" cy="1676400"/>
          </a:xfrm>
        </p:spPr>
        <p:txBody>
          <a:bodyPr/>
          <a:lstStyle/>
          <a:p>
            <a:r>
              <a:rPr lang="en-US">
                <a:latin typeface="Arial" panose="020B0604020202020204" pitchFamily="34" charset="0"/>
                <a:cs typeface="Arial" panose="020B0604020202020204" pitchFamily="34" charset="0"/>
              </a:rPr>
              <a:t>Contact Information</a:t>
            </a:r>
          </a:p>
        </p:txBody>
      </p:sp>
      <p:sp>
        <p:nvSpPr>
          <p:cNvPr id="4" name="Slide Number Placeholder 3">
            <a:extLst>
              <a:ext uri="{FF2B5EF4-FFF2-40B4-BE49-F238E27FC236}">
                <a16:creationId xmlns:a16="http://schemas.microsoft.com/office/drawing/2014/main" id="{1B5E4982-D4C4-7B38-EF38-F120DCF68419}"/>
              </a:ext>
            </a:extLst>
          </p:cNvPr>
          <p:cNvSpPr>
            <a:spLocks noGrp="1"/>
          </p:cNvSpPr>
          <p:nvPr>
            <p:ph type="sldNum" sz="quarter" idx="12"/>
          </p:nvPr>
        </p:nvSpPr>
        <p:spPr/>
        <p:txBody>
          <a:bodyPr/>
          <a:lstStyle/>
          <a:p>
            <a:fld id="{ADF27C92-F2BD-4ED8-94CF-53444FF271E0}" type="slidenum">
              <a:rPr lang="en-US" smtClean="0"/>
              <a:t>42</a:t>
            </a:fld>
            <a:endParaRPr lang="en-US"/>
          </a:p>
        </p:txBody>
      </p:sp>
      <p:sp>
        <p:nvSpPr>
          <p:cNvPr id="6" name="TextBox 5">
            <a:extLst>
              <a:ext uri="{FF2B5EF4-FFF2-40B4-BE49-F238E27FC236}">
                <a16:creationId xmlns:a16="http://schemas.microsoft.com/office/drawing/2014/main" id="{8E554547-EA14-3432-5D81-A8AC203999F0}"/>
              </a:ext>
            </a:extLst>
          </p:cNvPr>
          <p:cNvSpPr txBox="1"/>
          <p:nvPr/>
        </p:nvSpPr>
        <p:spPr>
          <a:xfrm>
            <a:off x="309237" y="4384803"/>
            <a:ext cx="4148479" cy="1338828"/>
          </a:xfrm>
          <a:prstGeom prst="rect">
            <a:avLst/>
          </a:prstGeom>
          <a:noFill/>
        </p:spPr>
        <p:txBody>
          <a:bodyPr wrap="square">
            <a:spAutoFit/>
          </a:bodyPr>
          <a:lstStyle/>
          <a:p>
            <a:pPr marL="164783" algn="ctr">
              <a:lnSpc>
                <a:spcPct val="90000"/>
              </a:lnSpc>
            </a:pPr>
            <a:r>
              <a:rPr lang="en-US" b="1">
                <a:solidFill>
                  <a:schemeClr val="bg1"/>
                </a:solidFill>
                <a:latin typeface="Arial" panose="020B0604020202020204" pitchFamily="34" charset="0"/>
                <a:cs typeface="Arial" panose="020B0604020202020204" pitchFamily="34" charset="0"/>
              </a:rPr>
              <a:t>Leo Colomer</a:t>
            </a:r>
          </a:p>
          <a:p>
            <a:pPr marL="164783" algn="ctr">
              <a:lnSpc>
                <a:spcPct val="90000"/>
              </a:lnSpc>
            </a:pPr>
            <a:r>
              <a:rPr lang="en-US" b="1">
                <a:solidFill>
                  <a:schemeClr val="bg1"/>
                </a:solidFill>
                <a:latin typeface="Arial" panose="020B0604020202020204" pitchFamily="34" charset="0"/>
                <a:cs typeface="Arial" panose="020B0604020202020204" pitchFamily="34" charset="0"/>
              </a:rPr>
              <a:t>Lead Contract Manager</a:t>
            </a:r>
          </a:p>
          <a:p>
            <a:pPr marL="164783" algn="ctr">
              <a:lnSpc>
                <a:spcPct val="90000"/>
              </a:lnSpc>
            </a:pPr>
            <a:r>
              <a:rPr lang="en-US">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lcolomer@cfchs.org</a:t>
            </a:r>
            <a:endParaRPr lang="en-US">
              <a:solidFill>
                <a:schemeClr val="bg1"/>
              </a:solidFill>
              <a:latin typeface="Arial" panose="020B0604020202020204" pitchFamily="34" charset="0"/>
              <a:cs typeface="Arial" panose="020B0604020202020204" pitchFamily="34" charset="0"/>
            </a:endParaRPr>
          </a:p>
          <a:p>
            <a:pPr marL="164783" algn="ctr">
              <a:lnSpc>
                <a:spcPct val="90000"/>
              </a:lnSpc>
            </a:pPr>
            <a:r>
              <a:rPr lang="fr-FR" sz="1800">
                <a:solidFill>
                  <a:schemeClr val="bg1"/>
                </a:solidFill>
                <a:effectLst/>
                <a:latin typeface="Arial" panose="020B0604020202020204" pitchFamily="34" charset="0"/>
                <a:ea typeface="Calibri" panose="020F0502020204030204" pitchFamily="34" charset="0"/>
              </a:rPr>
              <a:t>Office: (407) 985-3569</a:t>
            </a:r>
            <a:endParaRPr lang="en-US">
              <a:solidFill>
                <a:schemeClr val="bg1"/>
              </a:solidFill>
              <a:latin typeface="Calibri" panose="020F0502020204030204" pitchFamily="34" charset="0"/>
              <a:ea typeface="Calibri" panose="020F0502020204030204" pitchFamily="34" charset="0"/>
            </a:endParaRPr>
          </a:p>
          <a:p>
            <a:pPr marL="164783" algn="ctr">
              <a:lnSpc>
                <a:spcPct val="90000"/>
              </a:lnSpc>
            </a:pPr>
            <a:r>
              <a:rPr lang="fr-FR" sz="1800">
                <a:solidFill>
                  <a:schemeClr val="bg1"/>
                </a:solidFill>
                <a:effectLst/>
                <a:latin typeface="Arial" panose="020B0604020202020204" pitchFamily="34" charset="0"/>
                <a:ea typeface="Calibri" panose="020F0502020204030204" pitchFamily="34" charset="0"/>
              </a:rPr>
              <a:t>Cell: (407) 259-5388</a:t>
            </a:r>
            <a:endParaRPr lang="en-US" sz="180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981F82CF-35F9-CDD4-12F2-49D3B08F2F42}"/>
              </a:ext>
            </a:extLst>
          </p:cNvPr>
          <p:cNvSpPr txBox="1"/>
          <p:nvPr/>
        </p:nvSpPr>
        <p:spPr>
          <a:xfrm>
            <a:off x="4811697" y="4384803"/>
            <a:ext cx="4023066" cy="1338828"/>
          </a:xfrm>
          <a:prstGeom prst="rect">
            <a:avLst/>
          </a:prstGeom>
          <a:noFill/>
        </p:spPr>
        <p:txBody>
          <a:bodyPr wrap="square">
            <a:spAutoFit/>
          </a:bodyPr>
          <a:lstStyle/>
          <a:p>
            <a:pPr marL="164783" algn="ctr">
              <a:lnSpc>
                <a:spcPct val="90000"/>
              </a:lnSpc>
            </a:pPr>
            <a:r>
              <a:rPr lang="en-US" b="1">
                <a:solidFill>
                  <a:schemeClr val="bg1"/>
                </a:solidFill>
                <a:latin typeface="Arial" panose="020B0604020202020204" pitchFamily="34" charset="0"/>
                <a:cs typeface="Arial" panose="020B0604020202020204" pitchFamily="34" charset="0"/>
              </a:rPr>
              <a:t>Lillie Hopkins</a:t>
            </a:r>
          </a:p>
          <a:p>
            <a:pPr marL="164783" algn="ctr">
              <a:lnSpc>
                <a:spcPct val="90000"/>
              </a:lnSpc>
            </a:pPr>
            <a:r>
              <a:rPr lang="en-US" b="1">
                <a:solidFill>
                  <a:schemeClr val="bg1"/>
                </a:solidFill>
                <a:latin typeface="Arial" panose="020B0604020202020204" pitchFamily="34" charset="0"/>
                <a:cs typeface="Arial" panose="020B0604020202020204" pitchFamily="34" charset="0"/>
              </a:rPr>
              <a:t>Contract Manager</a:t>
            </a:r>
          </a:p>
          <a:p>
            <a:pPr marL="164783" algn="ctr">
              <a:lnSpc>
                <a:spcPct val="90000"/>
              </a:lnSpc>
            </a:pPr>
            <a:r>
              <a:rPr lang="en-US">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lhopkins@cfchs.org</a:t>
            </a:r>
            <a:endParaRPr lang="en-US">
              <a:solidFill>
                <a:schemeClr val="bg1"/>
              </a:solidFill>
              <a:latin typeface="Arial" panose="020B0604020202020204" pitchFamily="34" charset="0"/>
              <a:cs typeface="Arial" panose="020B0604020202020204" pitchFamily="34" charset="0"/>
            </a:endParaRPr>
          </a:p>
          <a:p>
            <a:pPr marL="164783" algn="ctr">
              <a:lnSpc>
                <a:spcPct val="90000"/>
              </a:lnSpc>
            </a:pPr>
            <a:r>
              <a:rPr lang="en-US">
                <a:solidFill>
                  <a:schemeClr val="bg1"/>
                </a:solidFill>
                <a:latin typeface="Arial" panose="020B0604020202020204" pitchFamily="34" charset="0"/>
                <a:cs typeface="Arial" panose="020B0604020202020204" pitchFamily="34" charset="0"/>
              </a:rPr>
              <a:t>Office: (407) 985-3563 </a:t>
            </a:r>
          </a:p>
          <a:p>
            <a:pPr marL="164783" algn="ctr">
              <a:lnSpc>
                <a:spcPct val="90000"/>
              </a:lnSpc>
            </a:pPr>
            <a:r>
              <a:rPr lang="en-US">
                <a:solidFill>
                  <a:schemeClr val="bg1"/>
                </a:solidFill>
                <a:latin typeface="Arial" panose="020B0604020202020204" pitchFamily="34" charset="0"/>
                <a:cs typeface="Arial" panose="020B0604020202020204" pitchFamily="34" charset="0"/>
              </a:rPr>
              <a:t>Cell: (407) 867-2859</a:t>
            </a:r>
            <a:endParaRPr lang="en-US" u="sng">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33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8FDA-9387-57B6-F68D-9EBA36A33143}"/>
              </a:ext>
            </a:extLst>
          </p:cNvPr>
          <p:cNvSpPr>
            <a:spLocks noGrp="1"/>
          </p:cNvSpPr>
          <p:nvPr>
            <p:ph type="title"/>
          </p:nvPr>
        </p:nvSpPr>
        <p:spPr/>
        <p:txBody>
          <a:bodyPr>
            <a:normAutofit/>
          </a:bodyPr>
          <a:lstStyle/>
          <a:p>
            <a:pPr marL="857250" indent="-857250">
              <a:buFont typeface="+mj-lt"/>
              <a:buAutoNum type="romanUcPeriod" startAt="2"/>
            </a:pPr>
            <a:r>
              <a:rPr lang="en-US" sz="3600">
                <a:latin typeface="Arial"/>
                <a:cs typeface="Arial"/>
              </a:rPr>
              <a:t>About CFC</a:t>
            </a:r>
            <a:endParaRPr lang="en-US" sz="36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79BACA-0A86-B5CA-7E9B-35C4867AB9CA}"/>
              </a:ext>
            </a:extLst>
          </p:cNvPr>
          <p:cNvSpPr>
            <a:spLocks noGrp="1"/>
          </p:cNvSpPr>
          <p:nvPr>
            <p:ph idx="1"/>
          </p:nvPr>
        </p:nvSpPr>
        <p:spPr>
          <a:xfrm>
            <a:off x="572655" y="2014068"/>
            <a:ext cx="8154927" cy="4187655"/>
          </a:xfrm>
        </p:spPr>
        <p:txBody>
          <a:bodyPr>
            <a:noAutofit/>
          </a:bodyPr>
          <a:lstStyle/>
          <a:p>
            <a:pPr marL="0" marR="0" indent="0">
              <a:lnSpc>
                <a:spcPct val="107000"/>
              </a:lnSpc>
              <a:spcBef>
                <a:spcPts val="0"/>
              </a:spcBef>
              <a:spcAft>
                <a:spcPts val="0"/>
              </a:spcAft>
              <a:buNone/>
            </a:pPr>
            <a:r>
              <a:rPr lang="en-US" sz="1800" b="1" u="sng">
                <a:effectLst/>
                <a:latin typeface="Arial"/>
                <a:ea typeface="Calibri"/>
                <a:cs typeface="Arial"/>
              </a:rPr>
              <a:t>What We Do:</a:t>
            </a:r>
            <a:endParaRPr lang="en-US" sz="1800" u="sng">
              <a:effectLst/>
              <a:latin typeface="Arial"/>
              <a:ea typeface="Calibri"/>
              <a:cs typeface="Arial"/>
            </a:endParaRPr>
          </a:p>
          <a:p>
            <a:pPr marL="0" indent="0">
              <a:lnSpc>
                <a:spcPct val="107000"/>
              </a:lnSpc>
              <a:spcBef>
                <a:spcPts val="0"/>
              </a:spcBef>
              <a:spcAft>
                <a:spcPts val="800"/>
              </a:spcAft>
              <a:buNone/>
            </a:pPr>
            <a:r>
              <a:rPr lang="en-US" sz="1800">
                <a:effectLst/>
                <a:latin typeface="Arial"/>
                <a:ea typeface="Calibri"/>
                <a:cs typeface="Arial"/>
              </a:rPr>
              <a:t>As an ME, CFC does not provide direct services but funds a services network comprised of organizations that offer various levels of behavioral health treatment for adults, children, as well as families. Treatment options include</a:t>
            </a:r>
            <a:r>
              <a:rPr lang="en-US" sz="1800">
                <a:latin typeface="Arial"/>
                <a:ea typeface="Calibri"/>
                <a:cs typeface="Arial"/>
              </a:rPr>
              <a:t> but are not limited to</a:t>
            </a:r>
            <a:r>
              <a:rPr lang="en-US" sz="1800">
                <a:effectLst/>
                <a:latin typeface="Arial"/>
                <a:ea typeface="Calibri"/>
                <a:cs typeface="Arial"/>
              </a:rPr>
              <a:t>:</a:t>
            </a:r>
            <a:r>
              <a:rPr lang="en-US" sz="1800">
                <a:latin typeface="Arial"/>
                <a:ea typeface="Calibri"/>
                <a:cs typeface="Arial"/>
              </a:rPr>
              <a:t> </a:t>
            </a:r>
            <a:endParaRPr lang="en-US" sz="1800">
              <a:effectLst/>
              <a:ea typeface="Calibri" panose="020F0502020204030204" pitchFamily="34" charset="0"/>
              <a:cs typeface="Arial" panose="020B0604020202020204" pitchFamily="34" charset="0"/>
            </a:endParaRPr>
          </a:p>
          <a:p>
            <a:pPr marL="800100" lvl="2" indent="-342900">
              <a:lnSpc>
                <a:spcPct val="107000"/>
              </a:lnSpc>
              <a:spcBef>
                <a:spcPts val="0"/>
              </a:spcBef>
              <a:spcAft>
                <a:spcPts val="0"/>
              </a:spcAft>
              <a:buFont typeface="Symbol" panose="05050102010706020507" pitchFamily="18" charset="2"/>
              <a:buChar char=""/>
            </a:pPr>
            <a:r>
              <a:rPr lang="en-US">
                <a:effectLst/>
                <a:latin typeface="Arial"/>
                <a:ea typeface="Calibri"/>
                <a:cs typeface="Arial"/>
              </a:rPr>
              <a:t>Prevention</a:t>
            </a:r>
            <a:r>
              <a:rPr lang="en-US">
                <a:latin typeface="Arial"/>
                <a:ea typeface="Calibri"/>
                <a:cs typeface="Arial"/>
              </a:rPr>
              <a:t> </a:t>
            </a:r>
          </a:p>
          <a:p>
            <a:pPr marL="800100" lvl="2" indent="-342900">
              <a:lnSpc>
                <a:spcPct val="107000"/>
              </a:lnSpc>
              <a:spcBef>
                <a:spcPts val="0"/>
              </a:spcBef>
              <a:spcAft>
                <a:spcPts val="0"/>
              </a:spcAft>
              <a:buFont typeface="Symbol" panose="05050102010706020507" pitchFamily="18" charset="2"/>
              <a:buChar char=""/>
            </a:pPr>
            <a:r>
              <a:rPr lang="en-US">
                <a:effectLst/>
                <a:latin typeface="Arial"/>
                <a:ea typeface="Calibri"/>
                <a:cs typeface="Arial"/>
              </a:rPr>
              <a:t>Intervention</a:t>
            </a:r>
          </a:p>
          <a:p>
            <a:pPr marL="800100" lvl="2" indent="-342900">
              <a:lnSpc>
                <a:spcPct val="107000"/>
              </a:lnSpc>
              <a:spcBef>
                <a:spcPts val="0"/>
              </a:spcBef>
              <a:spcAft>
                <a:spcPts val="0"/>
              </a:spcAft>
              <a:buFont typeface="Symbol" panose="05050102010706020507" pitchFamily="18" charset="2"/>
              <a:buChar char=""/>
            </a:pPr>
            <a:r>
              <a:rPr lang="en-US">
                <a:effectLst/>
                <a:latin typeface="Arial"/>
                <a:ea typeface="Calibri"/>
                <a:cs typeface="Arial"/>
              </a:rPr>
              <a:t>Crisis </a:t>
            </a:r>
            <a:r>
              <a:rPr lang="en-US">
                <a:latin typeface="Arial"/>
                <a:ea typeface="Calibri"/>
                <a:cs typeface="Arial"/>
              </a:rPr>
              <a:t>Support</a:t>
            </a:r>
            <a:endParaRPr lang="en-US">
              <a:effectLst/>
              <a:latin typeface="Arial"/>
              <a:ea typeface="Calibri"/>
              <a:cs typeface="Arial"/>
            </a:endParaRPr>
          </a:p>
          <a:p>
            <a:pPr marL="800100" lvl="2" indent="-342900">
              <a:lnSpc>
                <a:spcPct val="107000"/>
              </a:lnSpc>
              <a:spcBef>
                <a:spcPts val="0"/>
              </a:spcBef>
              <a:spcAft>
                <a:spcPts val="0"/>
              </a:spcAft>
              <a:buFont typeface="Symbol" panose="05050102010706020507" pitchFamily="18" charset="2"/>
              <a:buChar char=""/>
            </a:pPr>
            <a:r>
              <a:rPr lang="en-US">
                <a:effectLst/>
                <a:latin typeface="Arial"/>
                <a:ea typeface="Calibri"/>
                <a:cs typeface="Arial"/>
              </a:rPr>
              <a:t>Residential Treatment</a:t>
            </a:r>
          </a:p>
          <a:p>
            <a:pPr marL="800100" lvl="2" indent="-342900">
              <a:lnSpc>
                <a:spcPct val="107000"/>
              </a:lnSpc>
              <a:spcBef>
                <a:spcPts val="0"/>
              </a:spcBef>
              <a:spcAft>
                <a:spcPts val="0"/>
              </a:spcAft>
              <a:buFont typeface="Symbol" panose="05050102010706020507" pitchFamily="18" charset="2"/>
              <a:buChar char=""/>
            </a:pPr>
            <a:r>
              <a:rPr lang="en-US">
                <a:effectLst/>
                <a:latin typeface="Arial"/>
                <a:ea typeface="Calibri"/>
                <a:cs typeface="Arial"/>
              </a:rPr>
              <a:t>Outpatient </a:t>
            </a:r>
            <a:r>
              <a:rPr lang="en-US">
                <a:latin typeface="Arial"/>
                <a:ea typeface="Calibri"/>
                <a:cs typeface="Arial"/>
              </a:rPr>
              <a:t>Services</a:t>
            </a:r>
            <a:r>
              <a:rPr lang="en-US">
                <a:effectLst/>
                <a:latin typeface="Arial"/>
                <a:ea typeface="Calibri"/>
                <a:cs typeface="Arial"/>
              </a:rPr>
              <a:t>, to include opioid and medication assisted treatment</a:t>
            </a:r>
            <a:r>
              <a:rPr lang="en-US">
                <a:latin typeface="Arial"/>
                <a:ea typeface="Calibri"/>
                <a:cs typeface="Arial"/>
              </a:rPr>
              <a:t> </a:t>
            </a:r>
            <a:endParaRPr lang="en-US">
              <a:effectLst/>
              <a:ea typeface="Calibri" panose="020F0502020204030204" pitchFamily="34" charset="0"/>
              <a:cs typeface="Arial" panose="020B0604020202020204" pitchFamily="34" charset="0"/>
            </a:endParaRPr>
          </a:p>
          <a:p>
            <a:pPr marL="800100" lvl="2" indent="-342900">
              <a:lnSpc>
                <a:spcPct val="107000"/>
              </a:lnSpc>
              <a:spcBef>
                <a:spcPts val="0"/>
              </a:spcBef>
              <a:spcAft>
                <a:spcPts val="800"/>
              </a:spcAft>
              <a:buFont typeface="Symbol" panose="05050102010706020507" pitchFamily="18" charset="2"/>
              <a:buChar char=""/>
            </a:pPr>
            <a:r>
              <a:rPr lang="en-US">
                <a:effectLst/>
                <a:latin typeface="Arial"/>
                <a:ea typeface="Calibri"/>
                <a:cs typeface="Arial"/>
              </a:rPr>
              <a:t>Supportive Housing</a:t>
            </a:r>
          </a:p>
        </p:txBody>
      </p:sp>
      <p:sp>
        <p:nvSpPr>
          <p:cNvPr id="5" name="Slide Number Placeholder 4">
            <a:extLst>
              <a:ext uri="{FF2B5EF4-FFF2-40B4-BE49-F238E27FC236}">
                <a16:creationId xmlns:a16="http://schemas.microsoft.com/office/drawing/2014/main" id="{2D0344EE-B1A6-0130-B311-58001F2C4519}"/>
              </a:ext>
            </a:extLst>
          </p:cNvPr>
          <p:cNvSpPr>
            <a:spLocks noGrp="1"/>
          </p:cNvSpPr>
          <p:nvPr>
            <p:ph type="sldNum" sz="quarter" idx="12"/>
          </p:nvPr>
        </p:nvSpPr>
        <p:spPr/>
        <p:txBody>
          <a:bodyPr/>
          <a:lstStyle/>
          <a:p>
            <a:fld id="{ADF27C92-F2BD-4ED8-94CF-53444FF271E0}" type="slidenum">
              <a:rPr lang="en-US" smtClean="0"/>
              <a:t>5</a:t>
            </a:fld>
            <a:endParaRPr lang="en-US"/>
          </a:p>
        </p:txBody>
      </p:sp>
    </p:spTree>
    <p:extLst>
      <p:ext uri="{BB962C8B-B14F-4D97-AF65-F5344CB8AC3E}">
        <p14:creationId xmlns:p14="http://schemas.microsoft.com/office/powerpoint/2010/main" val="176503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8FDA-9387-57B6-F68D-9EBA36A33143}"/>
              </a:ext>
            </a:extLst>
          </p:cNvPr>
          <p:cNvSpPr>
            <a:spLocks noGrp="1"/>
          </p:cNvSpPr>
          <p:nvPr>
            <p:ph type="title"/>
          </p:nvPr>
        </p:nvSpPr>
        <p:spPr/>
        <p:txBody>
          <a:bodyPr>
            <a:normAutofit/>
          </a:bodyPr>
          <a:lstStyle/>
          <a:p>
            <a:pPr marL="857250" indent="-857250">
              <a:buFont typeface="+mj-lt"/>
              <a:buAutoNum type="romanUcPeriod" startAt="3"/>
            </a:pPr>
            <a:r>
              <a:rPr lang="en-US" sz="3600">
                <a:latin typeface="Arial"/>
                <a:cs typeface="Arial"/>
              </a:rPr>
              <a:t>Purpose of CFC</a:t>
            </a:r>
            <a:endParaRPr lang="en-US" sz="36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79BACA-0A86-B5CA-7E9B-35C4867AB9CA}"/>
              </a:ext>
            </a:extLst>
          </p:cNvPr>
          <p:cNvSpPr>
            <a:spLocks noGrp="1"/>
          </p:cNvSpPr>
          <p:nvPr>
            <p:ph idx="1"/>
          </p:nvPr>
        </p:nvSpPr>
        <p:spPr>
          <a:xfrm>
            <a:off x="1010601" y="1583382"/>
            <a:ext cx="7121236" cy="4139254"/>
          </a:xfrm>
        </p:spPr>
        <p:txBody>
          <a:bodyPr>
            <a:normAutofit/>
          </a:bodyPr>
          <a:lstStyle/>
          <a:p>
            <a:pPr marL="0" marR="0" indent="0">
              <a:lnSpc>
                <a:spcPct val="107000"/>
              </a:lnSpc>
              <a:spcBef>
                <a:spcPts val="0"/>
              </a:spcBef>
              <a:spcAft>
                <a:spcPts val="800"/>
              </a:spcAft>
              <a:buNone/>
            </a:pPr>
            <a:endParaRPr lang="en-US" sz="1800">
              <a:effectLst/>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b="1" u="sng">
                <a:effectLst/>
                <a:latin typeface="Arial"/>
                <a:ea typeface="Calibri"/>
                <a:cs typeface="Arial"/>
              </a:rPr>
              <a:t>Mission:</a:t>
            </a:r>
            <a:endParaRPr lang="en-US" sz="1800" u="sng">
              <a:effectLst/>
              <a:latin typeface="Arial"/>
              <a:ea typeface="Calibri"/>
              <a:cs typeface="Arial"/>
            </a:endParaRPr>
          </a:p>
          <a:p>
            <a:pPr marL="0" indent="0">
              <a:lnSpc>
                <a:spcPct val="107000"/>
              </a:lnSpc>
              <a:spcBef>
                <a:spcPts val="0"/>
              </a:spcBef>
              <a:spcAft>
                <a:spcPts val="0"/>
              </a:spcAft>
              <a:buNone/>
            </a:pPr>
            <a:r>
              <a:rPr lang="en-US" sz="1800">
                <a:effectLst/>
                <a:latin typeface="Arial"/>
                <a:ea typeface="Calibri"/>
                <a:cs typeface="Arial"/>
              </a:rPr>
              <a:t>The mission of CFC is to provide an affordable, high-quality behavioral health care system for persons with mental health and/or substance use disorders</a:t>
            </a:r>
            <a:r>
              <a:rPr lang="en-US" sz="1800">
                <a:latin typeface="Arial"/>
                <a:ea typeface="Calibri"/>
                <a:cs typeface="Arial"/>
              </a:rPr>
              <a:t>. </a:t>
            </a:r>
            <a:endParaRPr lang="en-US" sz="1800">
              <a:effectLst/>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a:cs typeface="Arial" panose="020B0604020202020204" pitchFamily="34" charset="0"/>
            </a:endParaRPr>
          </a:p>
          <a:p>
            <a:pPr marL="0" marR="0" indent="0">
              <a:lnSpc>
                <a:spcPct val="107000"/>
              </a:lnSpc>
              <a:spcBef>
                <a:spcPts val="0"/>
              </a:spcBef>
              <a:spcAft>
                <a:spcPts val="0"/>
              </a:spcAft>
              <a:buNone/>
            </a:pPr>
            <a:r>
              <a:rPr lang="en-US" sz="1800" b="1" u="sng">
                <a:latin typeface="Arial"/>
                <a:cs typeface="Arial"/>
              </a:rPr>
              <a:t>Vision:</a:t>
            </a:r>
            <a:endParaRPr lang="en-US" sz="1800" u="sng">
              <a:cs typeface="Arial" panose="020B0604020202020204" pitchFamily="34" charset="0"/>
            </a:endParaRPr>
          </a:p>
          <a:p>
            <a:pPr marL="0" indent="0">
              <a:lnSpc>
                <a:spcPct val="107000"/>
              </a:lnSpc>
              <a:spcBef>
                <a:spcPts val="0"/>
              </a:spcBef>
              <a:spcAft>
                <a:spcPts val="0"/>
              </a:spcAft>
              <a:buNone/>
            </a:pPr>
            <a:r>
              <a:rPr lang="en-US" sz="1800">
                <a:latin typeface="Arial"/>
                <a:cs typeface="Arial"/>
              </a:rPr>
              <a:t>The vision of CFC is to achieve a comprehensive and seamless behavioral health system </a:t>
            </a:r>
            <a:r>
              <a:rPr lang="en-US" sz="1800">
                <a:effectLst/>
                <a:latin typeface="Arial"/>
                <a:ea typeface="Calibri"/>
                <a:cs typeface="Arial"/>
              </a:rPr>
              <a:t>that </a:t>
            </a:r>
            <a:r>
              <a:rPr lang="en-US" sz="1800">
                <a:latin typeface="Arial"/>
                <a:ea typeface="Calibri"/>
                <a:cs typeface="Arial"/>
              </a:rPr>
              <a:t>promotes</a:t>
            </a:r>
            <a:r>
              <a:rPr lang="en-US" sz="1800">
                <a:effectLst/>
                <a:latin typeface="Arial"/>
                <a:ea typeface="Calibri"/>
                <a:cs typeface="Arial"/>
              </a:rPr>
              <a:t> recovery</a:t>
            </a:r>
            <a:r>
              <a:rPr lang="en-US" sz="1800">
                <a:latin typeface="Arial"/>
                <a:ea typeface="Calibri"/>
                <a:cs typeface="Arial"/>
              </a:rPr>
              <a:t> and </a:t>
            </a:r>
            <a:r>
              <a:rPr lang="en-US" sz="1800">
                <a:effectLst/>
                <a:latin typeface="Arial"/>
                <a:ea typeface="Calibri"/>
                <a:cs typeface="Arial"/>
              </a:rPr>
              <a:t>resiliency.</a:t>
            </a:r>
          </a:p>
          <a:p>
            <a:pPr marL="0" marR="0" indent="0">
              <a:lnSpc>
                <a:spcPct val="107000"/>
              </a:lnSpc>
              <a:spcBef>
                <a:spcPts val="0"/>
              </a:spcBef>
              <a:spcAft>
                <a:spcPts val="0"/>
              </a:spcAft>
              <a:buNone/>
            </a:pPr>
            <a:endParaRPr lang="en-US" sz="1800"/>
          </a:p>
        </p:txBody>
      </p:sp>
      <p:sp>
        <p:nvSpPr>
          <p:cNvPr id="5" name="Slide Number Placeholder 4">
            <a:extLst>
              <a:ext uri="{FF2B5EF4-FFF2-40B4-BE49-F238E27FC236}">
                <a16:creationId xmlns:a16="http://schemas.microsoft.com/office/drawing/2014/main" id="{2D0344EE-B1A6-0130-B311-58001F2C4519}"/>
              </a:ext>
            </a:extLst>
          </p:cNvPr>
          <p:cNvSpPr>
            <a:spLocks noGrp="1"/>
          </p:cNvSpPr>
          <p:nvPr>
            <p:ph type="sldNum" sz="quarter" idx="12"/>
          </p:nvPr>
        </p:nvSpPr>
        <p:spPr/>
        <p:txBody>
          <a:bodyPr/>
          <a:lstStyle/>
          <a:p>
            <a:fld id="{ADF27C92-F2BD-4ED8-94CF-53444FF271E0}" type="slidenum">
              <a:rPr lang="en-US" smtClean="0"/>
              <a:t>6</a:t>
            </a:fld>
            <a:endParaRPr lang="en-US"/>
          </a:p>
        </p:txBody>
      </p:sp>
    </p:spTree>
    <p:extLst>
      <p:ext uri="{BB962C8B-B14F-4D97-AF65-F5344CB8AC3E}">
        <p14:creationId xmlns:p14="http://schemas.microsoft.com/office/powerpoint/2010/main" val="198253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8879"/>
            <a:ext cx="9067800" cy="1676400"/>
          </a:xfrm>
        </p:spPr>
        <p:txBody>
          <a:bodyPr/>
          <a:lstStyle/>
          <a:p>
            <a:r>
              <a:rPr lang="en-US" sz="3600">
                <a:latin typeface="Arial" panose="020B0604020202020204" pitchFamily="34" charset="0"/>
                <a:cs typeface="Arial" panose="020B0604020202020204" pitchFamily="34" charset="0"/>
              </a:rPr>
              <a:t>Contract Agreement</a:t>
            </a:r>
          </a:p>
        </p:txBody>
      </p:sp>
      <p:sp>
        <p:nvSpPr>
          <p:cNvPr id="3" name="Slide Number Placeholder 2">
            <a:extLst>
              <a:ext uri="{FF2B5EF4-FFF2-40B4-BE49-F238E27FC236}">
                <a16:creationId xmlns:a16="http://schemas.microsoft.com/office/drawing/2014/main" id="{EBC1DD0D-6EED-2D57-3D0D-2817A24B1487}"/>
              </a:ext>
            </a:extLst>
          </p:cNvPr>
          <p:cNvSpPr>
            <a:spLocks noGrp="1"/>
          </p:cNvSpPr>
          <p:nvPr>
            <p:ph type="sldNum" sz="quarter" idx="12"/>
          </p:nvPr>
        </p:nvSpPr>
        <p:spPr/>
        <p:txBody>
          <a:bodyPr/>
          <a:lstStyle/>
          <a:p>
            <a:fld id="{ADF27C92-F2BD-4ED8-94CF-53444FF271E0}" type="slidenum">
              <a:rPr lang="en-US" smtClean="0"/>
              <a:t>7</a:t>
            </a:fld>
            <a:endParaRPr lang="en-US"/>
          </a:p>
        </p:txBody>
      </p:sp>
      <p:pic>
        <p:nvPicPr>
          <p:cNvPr id="5122" name="Picture 2" descr="1,139,500+ Agreement Stock Photos, Pictures &amp; Royalty-Free Images - iStock  | Business agreement, Paris agreement, Lease agreement">
            <a:extLst>
              <a:ext uri="{FF2B5EF4-FFF2-40B4-BE49-F238E27FC236}">
                <a16:creationId xmlns:a16="http://schemas.microsoft.com/office/drawing/2014/main" id="{0B9F496E-3A96-0ADC-32E4-7577B6CA9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3920775"/>
            <a:ext cx="3371850" cy="2661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0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32BC4-9EF4-4961-AEA1-B0CB6B76FB7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352588-F2A8-DB76-5342-09511C838B3C}"/>
              </a:ext>
            </a:extLst>
          </p:cNvPr>
          <p:cNvSpPr>
            <a:spLocks noGrp="1"/>
          </p:cNvSpPr>
          <p:nvPr>
            <p:ph type="title"/>
          </p:nvPr>
        </p:nvSpPr>
        <p:spPr>
          <a:xfrm>
            <a:off x="228600" y="228600"/>
            <a:ext cx="8619236" cy="1508760"/>
          </a:xfrm>
        </p:spPr>
        <p:txBody>
          <a:bodyPr>
            <a:normAutofit/>
          </a:bodyPr>
          <a:lstStyle/>
          <a:p>
            <a:pPr marL="571500" indent="-571500">
              <a:buFont typeface="+mj-lt"/>
              <a:buAutoNum type="romanUcPeriod" startAt="4"/>
            </a:pPr>
            <a:r>
              <a:rPr lang="en-US" sz="3600">
                <a:latin typeface="Arial" panose="020B0604020202020204" pitchFamily="34" charset="0"/>
                <a:cs typeface="Arial" panose="020B0604020202020204" pitchFamily="34" charset="0"/>
              </a:rPr>
              <a:t>Contract Agreement</a:t>
            </a:r>
          </a:p>
        </p:txBody>
      </p:sp>
      <p:sp>
        <p:nvSpPr>
          <p:cNvPr id="6" name="Slide Number Placeholder 5">
            <a:extLst>
              <a:ext uri="{FF2B5EF4-FFF2-40B4-BE49-F238E27FC236}">
                <a16:creationId xmlns:a16="http://schemas.microsoft.com/office/drawing/2014/main" id="{6B1C7A83-B451-A448-D9C4-C7C46EFBBCCF}"/>
              </a:ext>
            </a:extLst>
          </p:cNvPr>
          <p:cNvSpPr>
            <a:spLocks noGrp="1"/>
          </p:cNvSpPr>
          <p:nvPr>
            <p:ph type="sldNum" sz="quarter" idx="12"/>
          </p:nvPr>
        </p:nvSpPr>
        <p:spPr/>
        <p:txBody>
          <a:bodyPr/>
          <a:lstStyle/>
          <a:p>
            <a:fld id="{ADF27C92-F2BD-4ED8-94CF-53444FF271E0}" type="slidenum">
              <a:rPr lang="en-US" smtClean="0"/>
              <a:pPr/>
              <a:t>8</a:t>
            </a:fld>
            <a:endParaRPr lang="en-US"/>
          </a:p>
        </p:txBody>
      </p:sp>
      <p:sp>
        <p:nvSpPr>
          <p:cNvPr id="3" name="Content Placeholder 2">
            <a:extLst>
              <a:ext uri="{FF2B5EF4-FFF2-40B4-BE49-F238E27FC236}">
                <a16:creationId xmlns:a16="http://schemas.microsoft.com/office/drawing/2014/main" id="{FCCE4D5F-A919-2BAC-7C6D-098D3651FA73}"/>
              </a:ext>
            </a:extLst>
          </p:cNvPr>
          <p:cNvSpPr>
            <a:spLocks noGrp="1"/>
          </p:cNvSpPr>
          <p:nvPr>
            <p:ph idx="1"/>
          </p:nvPr>
        </p:nvSpPr>
        <p:spPr>
          <a:xfrm>
            <a:off x="228600" y="1904999"/>
            <a:ext cx="8619236" cy="4517855"/>
          </a:xfrm>
        </p:spPr>
        <p:txBody>
          <a:bodyPr>
            <a:normAutofit/>
          </a:bodyPr>
          <a:lstStyle/>
          <a:p>
            <a:pPr marL="225425" indent="0">
              <a:lnSpc>
                <a:spcPct val="110000"/>
              </a:lnSpc>
              <a:spcBef>
                <a:spcPts val="0"/>
              </a:spcBef>
              <a:spcAft>
                <a:spcPts val="0"/>
              </a:spcAft>
              <a:buNone/>
            </a:pPr>
            <a:endParaRPr lang="en-US" sz="1800">
              <a:latin typeface="Arial" panose="020B0604020202020204" pitchFamily="34" charset="0"/>
              <a:cs typeface="Arial" panose="020B0604020202020204" pitchFamily="34" charset="0"/>
            </a:endParaRPr>
          </a:p>
          <a:p>
            <a:pPr marL="225425" indent="0">
              <a:lnSpc>
                <a:spcPct val="110000"/>
              </a:lnSpc>
              <a:spcBef>
                <a:spcPts val="0"/>
              </a:spcBef>
              <a:spcAft>
                <a:spcPts val="0"/>
              </a:spcAft>
              <a:buNone/>
            </a:pPr>
            <a:r>
              <a:rPr lang="en-US" sz="1800">
                <a:latin typeface="Arial"/>
                <a:cs typeface="Arial"/>
              </a:rPr>
              <a:t>The purpose of this section is to become familiar with the agreement for the provision of Substance Abuse and Mental Health services in accordance with the details from the subcontract agreement and the Master Contract between Central Florida Cares (CFC) and the Florida Department of Children and Families (DCF) Central Region.  </a:t>
            </a:r>
            <a:endParaRPr lang="en-US" sz="1800">
              <a:latin typeface="Arial" panose="020B0604020202020204" pitchFamily="34" charset="0"/>
              <a:cs typeface="Arial" panose="020B0604020202020204" pitchFamily="34" charset="0"/>
            </a:endParaRPr>
          </a:p>
          <a:p>
            <a:pPr marL="225425" indent="0">
              <a:lnSpc>
                <a:spcPct val="110000"/>
              </a:lnSpc>
              <a:spcBef>
                <a:spcPts val="0"/>
              </a:spcBef>
              <a:spcAft>
                <a:spcPts val="0"/>
              </a:spcAft>
              <a:buNone/>
            </a:pPr>
            <a:endParaRPr lang="en-US" sz="1800">
              <a:latin typeface="Arial" panose="020B0604020202020204" pitchFamily="34" charset="0"/>
              <a:cs typeface="Arial" panose="020B0604020202020204" pitchFamily="34" charset="0"/>
            </a:endParaRPr>
          </a:p>
          <a:p>
            <a:pPr marL="225425" indent="0">
              <a:lnSpc>
                <a:spcPct val="110000"/>
              </a:lnSpc>
              <a:spcBef>
                <a:spcPts val="0"/>
              </a:spcBef>
              <a:spcAft>
                <a:spcPts val="0"/>
              </a:spcAft>
              <a:buNone/>
            </a:pPr>
            <a:r>
              <a:rPr lang="en-US" sz="1800">
                <a:latin typeface="Arial"/>
                <a:cs typeface="Arial"/>
              </a:rPr>
              <a:t>The review of this section will include the following: </a:t>
            </a:r>
          </a:p>
          <a:p>
            <a:pPr marL="225425" indent="0">
              <a:lnSpc>
                <a:spcPct val="110000"/>
              </a:lnSpc>
              <a:spcBef>
                <a:spcPts val="0"/>
              </a:spcBef>
              <a:spcAft>
                <a:spcPts val="0"/>
              </a:spcAft>
              <a:buNone/>
            </a:pPr>
            <a:endParaRPr lang="en-US" sz="1800">
              <a:latin typeface="Arial" panose="020B0604020202020204" pitchFamily="34" charset="0"/>
              <a:cs typeface="Arial" panose="020B0604020202020204" pitchFamily="34" charset="0"/>
            </a:endParaRPr>
          </a:p>
          <a:p>
            <a:pPr marL="1371600" lvl="4" indent="-457200">
              <a:buFont typeface="+mj-lt"/>
              <a:buAutoNum type="alphaUcPeriod"/>
            </a:pPr>
            <a:r>
              <a:rPr lang="en-US" sz="1800">
                <a:latin typeface="Arial" panose="020B0604020202020204" pitchFamily="34" charset="0"/>
                <a:cs typeface="Arial" panose="020B0604020202020204" pitchFamily="34" charset="0"/>
              </a:rPr>
              <a:t>Contract Dashboard</a:t>
            </a:r>
          </a:p>
          <a:p>
            <a:pPr marL="1371600" lvl="4" indent="-457200">
              <a:buFont typeface="+mj-lt"/>
              <a:buAutoNum type="alphaUcPeriod"/>
            </a:pPr>
            <a:r>
              <a:rPr lang="en-US" sz="1800">
                <a:latin typeface="Arial" panose="020B0604020202020204" pitchFamily="34" charset="0"/>
                <a:cs typeface="Arial" panose="020B0604020202020204" pitchFamily="34" charset="0"/>
              </a:rPr>
              <a:t>Important Contract Clauses</a:t>
            </a:r>
          </a:p>
          <a:p>
            <a:pPr marL="1371600" lvl="4" indent="-457200">
              <a:buFont typeface="+mj-lt"/>
              <a:buAutoNum type="alphaUcPeriod"/>
            </a:pPr>
            <a:r>
              <a:rPr lang="en-US" sz="1800">
                <a:latin typeface="Arial" panose="020B0604020202020204" pitchFamily="34" charset="0"/>
                <a:cs typeface="Arial" panose="020B0604020202020204" pitchFamily="34" charset="0"/>
              </a:rPr>
              <a:t>Reference Documents</a:t>
            </a:r>
          </a:p>
          <a:p>
            <a:pPr marL="1371600" lvl="4" indent="-457200">
              <a:buFont typeface="+mj-lt"/>
              <a:buAutoNum type="alphaUcPeriod"/>
            </a:pPr>
            <a:r>
              <a:rPr lang="en-US" sz="1800">
                <a:latin typeface="Arial" panose="020B0604020202020204" pitchFamily="34" charset="0"/>
                <a:cs typeface="Arial" panose="020B0604020202020204" pitchFamily="34" charset="0"/>
              </a:rPr>
              <a:t>Contract Obligations</a:t>
            </a:r>
          </a:p>
        </p:txBody>
      </p:sp>
    </p:spTree>
    <p:extLst>
      <p:ext uri="{BB962C8B-B14F-4D97-AF65-F5344CB8AC3E}">
        <p14:creationId xmlns:p14="http://schemas.microsoft.com/office/powerpoint/2010/main" val="392654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CBF4C-0B65-CF3A-6409-0FF5F6DEAA0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F2E1318-73CE-8848-3B54-606DB8D2E25A}"/>
              </a:ext>
            </a:extLst>
          </p:cNvPr>
          <p:cNvSpPr>
            <a:spLocks noGrp="1"/>
          </p:cNvSpPr>
          <p:nvPr>
            <p:ph type="title"/>
          </p:nvPr>
        </p:nvSpPr>
        <p:spPr>
          <a:xfrm>
            <a:off x="228600" y="228600"/>
            <a:ext cx="8619236" cy="1508760"/>
          </a:xfrm>
        </p:spPr>
        <p:txBody>
          <a:bodyPr>
            <a:normAutofit/>
          </a:bodyPr>
          <a:lstStyle/>
          <a:p>
            <a:pPr marL="571500" indent="-571500">
              <a:buFont typeface="+mj-lt"/>
              <a:buAutoNum type="romanUcPeriod" startAt="4"/>
            </a:pPr>
            <a:r>
              <a:rPr lang="en-US" sz="3600">
                <a:latin typeface="Arial" panose="020B0604020202020204" pitchFamily="34" charset="0"/>
                <a:cs typeface="Arial" panose="020B0604020202020204" pitchFamily="34" charset="0"/>
              </a:rPr>
              <a:t>Contract Agreement</a:t>
            </a:r>
          </a:p>
        </p:txBody>
      </p:sp>
      <p:sp>
        <p:nvSpPr>
          <p:cNvPr id="6" name="Slide Number Placeholder 5">
            <a:extLst>
              <a:ext uri="{FF2B5EF4-FFF2-40B4-BE49-F238E27FC236}">
                <a16:creationId xmlns:a16="http://schemas.microsoft.com/office/drawing/2014/main" id="{BACDA856-3E0D-4A63-2E15-33FDBDD4B7BA}"/>
              </a:ext>
            </a:extLst>
          </p:cNvPr>
          <p:cNvSpPr>
            <a:spLocks noGrp="1"/>
          </p:cNvSpPr>
          <p:nvPr>
            <p:ph type="sldNum" sz="quarter" idx="12"/>
          </p:nvPr>
        </p:nvSpPr>
        <p:spPr/>
        <p:txBody>
          <a:bodyPr/>
          <a:lstStyle/>
          <a:p>
            <a:fld id="{ADF27C92-F2BD-4ED8-94CF-53444FF271E0}" type="slidenum">
              <a:rPr lang="en-US" smtClean="0"/>
              <a:pPr/>
              <a:t>9</a:t>
            </a:fld>
            <a:endParaRPr lang="en-US"/>
          </a:p>
        </p:txBody>
      </p:sp>
      <p:sp>
        <p:nvSpPr>
          <p:cNvPr id="3" name="Content Placeholder 2">
            <a:extLst>
              <a:ext uri="{FF2B5EF4-FFF2-40B4-BE49-F238E27FC236}">
                <a16:creationId xmlns:a16="http://schemas.microsoft.com/office/drawing/2014/main" id="{19370717-1477-CD0B-EEAC-09A9DE2FBB04}"/>
              </a:ext>
            </a:extLst>
          </p:cNvPr>
          <p:cNvSpPr>
            <a:spLocks noGrp="1"/>
          </p:cNvSpPr>
          <p:nvPr>
            <p:ph idx="1"/>
          </p:nvPr>
        </p:nvSpPr>
        <p:spPr>
          <a:xfrm>
            <a:off x="258417" y="2133600"/>
            <a:ext cx="7857236" cy="3962400"/>
          </a:xfrm>
        </p:spPr>
        <p:txBody>
          <a:bodyPr>
            <a:normAutofit/>
          </a:bodyPr>
          <a:lstStyle/>
          <a:p>
            <a:pPr marL="1371600" lvl="4" indent="-457200">
              <a:buFont typeface="+mj-lt"/>
              <a:buAutoNum type="alphaUcPeriod"/>
            </a:pPr>
            <a:r>
              <a:rPr lang="en-US" sz="1800" u="sng">
                <a:latin typeface="Arial" panose="020B0604020202020204" pitchFamily="34" charset="0"/>
                <a:cs typeface="Arial" panose="020B0604020202020204" pitchFamily="34" charset="0"/>
              </a:rPr>
              <a:t>Contract Dashboard</a:t>
            </a:r>
          </a:p>
          <a:p>
            <a:pPr marL="1371600" lvl="4" indent="0">
              <a:buNone/>
            </a:pPr>
            <a:r>
              <a:rPr lang="en-US" sz="1800">
                <a:latin typeface="Arial" panose="020B0604020202020204" pitchFamily="34" charset="0"/>
                <a:cs typeface="Arial" panose="020B0604020202020204" pitchFamily="34" charset="0"/>
              </a:rPr>
              <a:t>Each agreement executed with a Service Provider will include the following details:</a:t>
            </a:r>
          </a:p>
          <a:p>
            <a:pPr marL="1371600" lvl="4" indent="0">
              <a:buNone/>
            </a:pPr>
            <a:endParaRPr lang="en-US" sz="1800">
              <a:latin typeface="Arial" panose="020B0604020202020204" pitchFamily="34" charset="0"/>
              <a:cs typeface="Arial" panose="020B0604020202020204" pitchFamily="34" charset="0"/>
            </a:endParaRPr>
          </a:p>
          <a:p>
            <a:pPr marL="1966220" lvl="8" indent="-342900">
              <a:buFont typeface="+mj-lt"/>
              <a:buAutoNum type="arabicPeriod"/>
            </a:pPr>
            <a:r>
              <a:rPr lang="en-US" sz="1800">
                <a:latin typeface="Arial" panose="020B0604020202020204" pitchFamily="34" charset="0"/>
                <a:cs typeface="Arial" panose="020B0604020202020204" pitchFamily="34" charset="0"/>
              </a:rPr>
              <a:t>Contract Number</a:t>
            </a:r>
          </a:p>
          <a:p>
            <a:pPr marL="1966220" lvl="8" indent="-342900">
              <a:buFont typeface="+mj-lt"/>
              <a:buAutoNum type="arabicPeriod"/>
            </a:pPr>
            <a:r>
              <a:rPr lang="en-US" sz="1800">
                <a:latin typeface="Arial" panose="020B0604020202020204" pitchFamily="34" charset="0"/>
                <a:cs typeface="Arial" panose="020B0604020202020204" pitchFamily="34" charset="0"/>
              </a:rPr>
              <a:t>Contract Amount</a:t>
            </a:r>
          </a:p>
          <a:p>
            <a:pPr marL="1966220" lvl="8" indent="-342900">
              <a:buFont typeface="+mj-lt"/>
              <a:buAutoNum type="arabicPeriod"/>
            </a:pPr>
            <a:r>
              <a:rPr lang="en-US" sz="1800">
                <a:latin typeface="Arial" panose="020B0604020202020204" pitchFamily="34" charset="0"/>
                <a:cs typeface="Arial" panose="020B0604020202020204" pitchFamily="34" charset="0"/>
              </a:rPr>
              <a:t>Local Match Requirement (If applicable)</a:t>
            </a:r>
          </a:p>
          <a:p>
            <a:pPr marL="1966220" lvl="8" indent="-342900">
              <a:buFont typeface="+mj-lt"/>
              <a:buAutoNum type="arabicPeriod"/>
            </a:pPr>
            <a:r>
              <a:rPr lang="en-US" sz="1800">
                <a:latin typeface="Arial" panose="020B0604020202020204" pitchFamily="34" charset="0"/>
                <a:cs typeface="Arial" panose="020B0604020202020204" pitchFamily="34" charset="0"/>
              </a:rPr>
              <a:t>Contract Lifecyle</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305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93257f5-fca5-4a1a-9b1f-dd08d63c5b55">
      <Terms xmlns="http://schemas.microsoft.com/office/infopath/2007/PartnerControls"/>
    </lcf76f155ced4ddcb4097134ff3c332f>
    <TaxCatchAll xmlns="2001ba0b-e953-452a-ae23-28002220c2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090166002CA04EA7F087C9287CCA9C" ma:contentTypeVersion="14" ma:contentTypeDescription="Create a new document." ma:contentTypeScope="" ma:versionID="2b03f0208b894bcecfaf035e94543ee1">
  <xsd:schema xmlns:xsd="http://www.w3.org/2001/XMLSchema" xmlns:xs="http://www.w3.org/2001/XMLSchema" xmlns:p="http://schemas.microsoft.com/office/2006/metadata/properties" xmlns:ns2="b93257f5-fca5-4a1a-9b1f-dd08d63c5b55" xmlns:ns3="2001ba0b-e953-452a-ae23-28002220c2b5" targetNamespace="http://schemas.microsoft.com/office/2006/metadata/properties" ma:root="true" ma:fieldsID="dd9d3c357ac79499af95ebfd40a1b68a" ns2:_="" ns3:_="">
    <xsd:import namespace="b93257f5-fca5-4a1a-9b1f-dd08d63c5b55"/>
    <xsd:import namespace="2001ba0b-e953-452a-ae23-28002220c2b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257f5-fca5-4a1a-9b1f-dd08d63c5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413cbe6-395a-4b72-8c9b-080aece7406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01ba0b-e953-452a-ae23-28002220c2b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f87de46-441e-479c-adff-4964bac5de65}" ma:internalName="TaxCatchAll" ma:showField="CatchAllData" ma:web="2001ba0b-e953-452a-ae23-28002220c2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06E726-5A19-4F71-826A-F2706903BEE5}">
  <ds:schemaRefs>
    <ds:schemaRef ds:uri="http://schemas.microsoft.com/sharepoint/v3/contenttype/forms"/>
  </ds:schemaRefs>
</ds:datastoreItem>
</file>

<file path=customXml/itemProps2.xml><?xml version="1.0" encoding="utf-8"?>
<ds:datastoreItem xmlns:ds="http://schemas.openxmlformats.org/officeDocument/2006/customXml" ds:itemID="{1DC93670-E625-4FDB-8E5E-146E900B9D5E}">
  <ds:schemaRefs>
    <ds:schemaRef ds:uri="http://purl.org/dc/dcmitype/"/>
    <ds:schemaRef ds:uri="http://www.w3.org/XML/1998/namespace"/>
    <ds:schemaRef ds:uri="b93257f5-fca5-4a1a-9b1f-dd08d63c5b55"/>
    <ds:schemaRef ds:uri="http://schemas.microsoft.com/office/infopath/2007/PartnerControl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2001ba0b-e953-452a-ae23-28002220c2b5"/>
  </ds:schemaRefs>
</ds:datastoreItem>
</file>

<file path=customXml/itemProps3.xml><?xml version="1.0" encoding="utf-8"?>
<ds:datastoreItem xmlns:ds="http://schemas.openxmlformats.org/officeDocument/2006/customXml" ds:itemID="{B3A3D906-1F35-4E0A-8D05-6E47517EF96A}">
  <ds:schemaRefs>
    <ds:schemaRef ds:uri="2001ba0b-e953-452a-ae23-28002220c2b5"/>
    <ds:schemaRef ds:uri="b93257f5-fca5-4a1a-9b1f-dd08d63c5b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3</TotalTime>
  <Words>3127</Words>
  <Application>Microsoft Office PowerPoint</Application>
  <PresentationFormat>On-screen Show (4:3)</PresentationFormat>
  <Paragraphs>531</Paragraphs>
  <Slides>42</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Arial</vt:lpstr>
      <vt:lpstr>Calibri</vt:lpstr>
      <vt:lpstr>Symbol</vt:lpstr>
      <vt:lpstr>Times New Roman</vt:lpstr>
      <vt:lpstr>Wingdings</vt:lpstr>
      <vt:lpstr>Banded</vt:lpstr>
      <vt:lpstr>Central Florida Cares</vt:lpstr>
      <vt:lpstr>Contracts Onboard Training  RV 1.27.25</vt:lpstr>
      <vt:lpstr>Overview</vt:lpstr>
      <vt:lpstr>Origin of CFC</vt:lpstr>
      <vt:lpstr>About CFC</vt:lpstr>
      <vt:lpstr>Purpose of CFC</vt:lpstr>
      <vt:lpstr>Contract Agreement</vt:lpstr>
      <vt:lpstr>Contract Agreement</vt:lpstr>
      <vt:lpstr>Contract Agreement</vt:lpstr>
      <vt:lpstr>Contract Agreement</vt:lpstr>
      <vt:lpstr>Contract Agreement</vt:lpstr>
      <vt:lpstr>Contract Agreement</vt:lpstr>
      <vt:lpstr>Required Reports</vt:lpstr>
      <vt:lpstr>Required reports</vt:lpstr>
      <vt:lpstr>Required reports </vt:lpstr>
      <vt:lpstr>Required reports </vt:lpstr>
      <vt:lpstr>Required reports </vt:lpstr>
      <vt:lpstr>Required reports </vt:lpstr>
      <vt:lpstr>Required reports </vt:lpstr>
      <vt:lpstr>Required reports </vt:lpstr>
      <vt:lpstr>Required reports </vt:lpstr>
      <vt:lpstr>Required reports </vt:lpstr>
      <vt:lpstr>ConcordNOW  cONTRACt Management</vt:lpstr>
      <vt:lpstr>ConcordNOW  CONTRACT management</vt:lpstr>
      <vt:lpstr>ConcordNOW  CONTRACT management</vt:lpstr>
      <vt:lpstr>ConcordNOW  CONTRACT management</vt:lpstr>
      <vt:lpstr>ConcordNOW  CONTRACT management</vt:lpstr>
      <vt:lpstr>ConcordNOW  CONTRACT management</vt:lpstr>
      <vt:lpstr>ConcordNOW  CONTRACT management</vt:lpstr>
      <vt:lpstr>Invoice and Payment</vt:lpstr>
      <vt:lpstr>Invoice and payment </vt:lpstr>
      <vt:lpstr>Invoice and payment </vt:lpstr>
      <vt:lpstr>Invoice and payment </vt:lpstr>
      <vt:lpstr>Invoice and payment </vt:lpstr>
      <vt:lpstr>Invoice and payment </vt:lpstr>
      <vt:lpstr>Invoice and payment </vt:lpstr>
      <vt:lpstr>Invoice and payment </vt:lpstr>
      <vt:lpstr>Invoice and payment </vt:lpstr>
      <vt:lpstr>Invoice and payment </vt:lpstr>
      <vt:lpstr>Invoice and payment </vt:lpstr>
      <vt:lpstr>Questions </vt:lpstr>
      <vt:lpstr>Contact Information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NEW CONTRACT WEBINAR</dc:title>
  <dc:creator>Trinity Schwab</dc:creator>
  <cp:lastModifiedBy>Leo Colomer</cp:lastModifiedBy>
  <cp:revision>3</cp:revision>
  <cp:lastPrinted>2016-08-30T14:05:18Z</cp:lastPrinted>
  <dcterms:created xsi:type="dcterms:W3CDTF">2013-01-30T15:08:59Z</dcterms:created>
  <dcterms:modified xsi:type="dcterms:W3CDTF">2025-02-05T15:31:32Z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0x0101008F090166002CA04EA7F087C9287CCA9C</vt:lpwstr>
  </property>
  <property fmtid="{D5CDD505-2E9C-101B-9397-08002B2CF9AE}" pid="3" name="MediaServiceImageTags">
    <vt:lpwstr/>
  </property>
</Properties>
</file>