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9" r:id="rId6"/>
    <p:sldId id="280" r:id="rId7"/>
    <p:sldId id="262" r:id="rId8"/>
    <p:sldId id="264" r:id="rId9"/>
    <p:sldId id="265" r:id="rId10"/>
    <p:sldId id="273" r:id="rId11"/>
    <p:sldId id="272" r:id="rId12"/>
    <p:sldId id="286" r:id="rId13"/>
    <p:sldId id="288" r:id="rId14"/>
    <p:sldId id="282" r:id="rId15"/>
    <p:sldId id="278" r:id="rId16"/>
  </p:sldIdLst>
  <p:sldSz cx="18288000" cy="10287000"/>
  <p:notesSz cx="6858000" cy="9144000"/>
  <p:embeddedFontLst>
    <p:embeddedFont>
      <p:font typeface="Canva Sans" panose="020B0604020202020204" charset="0"/>
      <p:regular r:id="rId18"/>
    </p:embeddedFont>
    <p:embeddedFont>
      <p:font typeface="Canva Sans Bold" panose="020B0604020202020204" charset="0"/>
      <p:regular r:id="rId19"/>
    </p:embeddedFont>
    <p:embeddedFont>
      <p:font typeface="Segoe UI" panose="020B0502040204020203" pitchFamily="34" charset="0"/>
      <p:regular r:id="rId20"/>
      <p:bold r:id="rId21"/>
      <p:italic r:id="rId22"/>
      <p:boldItalic r:id="rId23"/>
    </p:embeddedFont>
    <p:embeddedFont>
      <p:font typeface="The Seasons" panose="020B0604020202020204" charset="0"/>
      <p:regular r:id="rId24"/>
    </p:embeddedFont>
    <p:embeddedFont>
      <p:font typeface="The Seasons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F1C74-DC50-0E7D-8A76-CE067183CFB8}" v="45" dt="2025-10-21T20:21:39.074"/>
    <p1510:client id="{229E299D-B00B-0600-9BDE-560A625667AD}" v="81" dt="2025-10-22T15:02:45.587"/>
    <p1510:client id="{260C06F9-AE1F-F575-EB5A-F82B5E32226A}" v="308" dt="2025-10-21T19:49:50.374"/>
    <p1510:client id="{C8F85305-4FF0-53E1-DA0E-1984DA2C3C42}" v="4" dt="2025-10-21T20:38:32.823"/>
    <p1510:client id="{E22B10DE-F70D-C781-9117-F5D2062A4CC7}" v="120" dt="2025-10-21T16:20:42.668"/>
    <p1510:client id="{E27EE242-4507-71B6-9A45-E6FE363C1E21}" v="376" dt="2025-10-21T15:51:33.830"/>
    <p1510:client id="{F29F8AEE-5899-15CA-21A1-68E650CE775F}" v="153" dt="2025-10-21T16:08:44.146"/>
    <p1510:client id="{FA26782B-9284-D924-9BA2-324CB87D46CA}" v="474" dt="2025-10-22T15:23:07.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536"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am going to have someone read this slide for me. </a:t>
            </a:r>
          </a:p>
          <a:p>
            <a:r>
              <a:rPr lang="en-US"/>
              <a:t>You are the persons go to until independence is achieved. </a:t>
            </a:r>
          </a:p>
          <a:p>
            <a:endParaRPr lang="en-US"/>
          </a:p>
          <a:p>
            <a:r>
              <a:rPr lang="en-US"/>
              <a:t>CC has a time limit in order to not replace other forms of case management, but to assess their needs, establish stability and transition them to other supports. </a:t>
            </a:r>
          </a:p>
          <a:p>
            <a:endParaRPr lang="en-US"/>
          </a:p>
          <a:p>
            <a:r>
              <a:rPr lang="en-US"/>
              <a:t>You introduce them to the concept of services and guide them to the long-term support needed.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946E3-F7B7-EE01-1010-A16783F3211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D47442-E7C9-C227-7FAC-6292F231909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C6EA292-DCEA-B9A2-A618-F7935038D8D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1AACBB5-4646-60A3-6B6B-D4FD5A13A92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E5EE4E9-8AC9-BE69-8B1D-6C2A05DC6EC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am going to have someone read this slide for me. </a:t>
            </a:r>
          </a:p>
          <a:p>
            <a:r>
              <a:rPr lang="en-US"/>
              <a:t>You are the persons go to until independence is achieved. </a:t>
            </a:r>
          </a:p>
          <a:p>
            <a:endParaRPr lang="en-US"/>
          </a:p>
          <a:p>
            <a:r>
              <a:rPr lang="en-US"/>
              <a:t>CC has a time limit in order to not replace other forms of case management, but to assess their needs, establish stability and transition them to other supports. </a:t>
            </a:r>
          </a:p>
          <a:p>
            <a:endParaRPr lang="en-US"/>
          </a:p>
          <a:p>
            <a:r>
              <a:rPr lang="en-US"/>
              <a:t>You introduce them to the concept of services and guide them to the long-term support needed. </a:t>
            </a:r>
          </a:p>
        </p:txBody>
      </p:sp>
      <p:sp>
        <p:nvSpPr>
          <p:cNvPr id="6" name="Footer Placeholder 5">
            <a:extLst>
              <a:ext uri="{FF2B5EF4-FFF2-40B4-BE49-F238E27FC236}">
                <a16:creationId xmlns:a16="http://schemas.microsoft.com/office/drawing/2014/main" id="{C95BFFDD-81AE-0E62-6FF4-A6E319231E9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0999F81-2105-1738-752C-6D6678B0EE9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360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some general goals for Care Coordination.</a:t>
            </a:r>
          </a:p>
          <a:p>
            <a:endParaRPr lang="en-US"/>
          </a:p>
          <a:p>
            <a:r>
              <a:rPr lang="en-US"/>
              <a:t>Have them read.</a:t>
            </a:r>
          </a:p>
          <a:p>
            <a:endParaRPr lang="en-US"/>
          </a:p>
          <a:p>
            <a:r>
              <a:rPr lang="en-US"/>
              <a:t>Having an understanding of the program goals will assist you in establishing goals for the participants. </a:t>
            </a:r>
          </a:p>
          <a:p>
            <a:endParaRPr lang="en-US"/>
          </a:p>
          <a:p>
            <a:r>
              <a:rPr lang="en-US"/>
              <a:t>Although these goals are set, they are not exclusive. Person choice is a driving factor that makes services effective. These are guides.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- 3 admissions in 6 months</a:t>
            </a:r>
          </a:p>
          <a:p>
            <a:r>
              <a:rPr lang="en-US"/>
              <a:t>-16 days</a:t>
            </a:r>
          </a:p>
          <a:p>
            <a:r>
              <a:rPr lang="en-US"/>
              <a:t>-3 evals in 6 months regardless of admin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referral sources are key to identifying the proper partnerships.</a:t>
            </a:r>
          </a:p>
          <a:p>
            <a:r>
              <a:rPr lang="en-US"/>
              <a:t>-It is also key to ensuring the most vulnerable individuals are prioritized</a:t>
            </a:r>
          </a:p>
          <a:p>
            <a:r>
              <a:rPr lang="en-US"/>
              <a:t>-If you do not see a referral source listed, you must use other. Do not write over the drop downs in the spreadsheet</a:t>
            </a:r>
          </a:p>
          <a:p>
            <a:r>
              <a:rPr lang="en-US"/>
              <a:t>-Internal referral is used for all other programs within your agency that does not fall under CSU/detox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attempted to make the logs as simple as possible. allowing you to copy &amp; paste majority of the information from one tab to another. </a:t>
            </a:r>
          </a:p>
          <a:p>
            <a:endParaRPr lang="en-US"/>
          </a:p>
          <a:p>
            <a:r>
              <a:rPr lang="en-US"/>
              <a:t>Take a look at the first few columns on each tab. They all reflect the same information. You should copy &amp; past information from the referrals tab to the waitlist or active tab. All while leaving them on the referrals tab. </a:t>
            </a:r>
          </a:p>
          <a:p>
            <a:endParaRPr lang="en-US"/>
          </a:p>
          <a:p>
            <a:r>
              <a:rPr lang="en-US"/>
              <a:t>in the end- If you have received a referral for an individual and enrolled them. Their information will remain on the referral tab and active. Once the client is discharged, you will remove them from active and move to discharge. Post discharge you will be able to look back and see them on the referral tab &amp; discharge tab. the only tab people are deleted from (within in the FY) is the active tab.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F5EE6-310E-4FFB-A1D9-B171AEFCF71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534117-D3EE-E224-F97A-5684CC11C54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754DBB6-6604-59B8-79FF-6FF4930806E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346DBDF-F9BF-73EC-1E3E-42D5FA286D8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2268252-F733-2242-390F-70B8BFACCF9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referral sources are key to identifying the proper partnerships.</a:t>
            </a:r>
          </a:p>
          <a:p>
            <a:r>
              <a:rPr lang="en-US"/>
              <a:t>-It is also key to ensuring the most vulnerable individuals are prioritized</a:t>
            </a:r>
          </a:p>
          <a:p>
            <a:r>
              <a:rPr lang="en-US"/>
              <a:t>-If you do not see a referral source listed, you must use other. Do not write over the drop downs in the spreadsheet</a:t>
            </a:r>
          </a:p>
          <a:p>
            <a:r>
              <a:rPr lang="en-US"/>
              <a:t>-Internal referral is used for all other programs within your agency that does not fall under CSU/detox</a:t>
            </a:r>
          </a:p>
        </p:txBody>
      </p:sp>
      <p:sp>
        <p:nvSpPr>
          <p:cNvPr id="6" name="Footer Placeholder 5">
            <a:extLst>
              <a:ext uri="{FF2B5EF4-FFF2-40B4-BE49-F238E27FC236}">
                <a16:creationId xmlns:a16="http://schemas.microsoft.com/office/drawing/2014/main" id="{6B60C8DB-EFEC-20D7-6813-1C10B57FD17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0FFD25D-ED5E-5E7F-DC76-6A1A08EAF4D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6444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D6794-937A-798E-688A-13EEF349527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C18CC-7331-A587-3B5A-BF612A16D50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C77248E-7FDD-5381-2A60-1890630047B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EC1B181-655F-56B5-AD33-3DDB1E14FB2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7C103D2-7552-EAD7-4ADB-EEB906F311C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attempted to make the logs as simple as possible. allowing you to copy &amp; paste majority of the information from one tab to another. </a:t>
            </a:r>
          </a:p>
          <a:p>
            <a:endParaRPr lang="en-US"/>
          </a:p>
          <a:p>
            <a:r>
              <a:rPr lang="en-US"/>
              <a:t>Take a look at the first few columns on each tab. They all reflect the same information. You should copy &amp; past information from the referrals tab to the waitlist or active tab. All while leaving them on the referrals tab. </a:t>
            </a:r>
          </a:p>
          <a:p>
            <a:endParaRPr lang="en-US"/>
          </a:p>
          <a:p>
            <a:r>
              <a:rPr lang="en-US"/>
              <a:t>in the end- If you have received a referral for an individual and enrolled them. Their information will remain on the referral tab and active. Once the client is discharged, you will remove them from active and move to discharge. Post discharge you will be able to look back and see them on the referral tab &amp; discharge tab. the only tab people are deleted from (within in the FY) is the active tab. </a:t>
            </a:r>
          </a:p>
        </p:txBody>
      </p:sp>
      <p:sp>
        <p:nvSpPr>
          <p:cNvPr id="6" name="Footer Placeholder 5">
            <a:extLst>
              <a:ext uri="{FF2B5EF4-FFF2-40B4-BE49-F238E27FC236}">
                <a16:creationId xmlns:a16="http://schemas.microsoft.com/office/drawing/2014/main" id="{AB3902ED-CC4D-416A-50C5-24FA33E8CEA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C27C7C5-50C4-5986-8C63-6E49B7E84F5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2536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entralfloridacares.sharepoint.com/sites/CFCHSProvider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Martinez@cfchs.org"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GGonzalez@cfchs.org" TargetMode="External"/><Relationship Id="rId4" Type="http://schemas.openxmlformats.org/officeDocument/2006/relationships/hyperlink" Target="mailto:JFoster@cfch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yflfamilies.com/my-fl-lear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entralfloridacares.org/provid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dos.fl.gov/elections/for-voters/voter-registration/national-voter-registration-act/" TargetMode="External"/><Relationship Id="rId5" Type="http://schemas.openxmlformats.org/officeDocument/2006/relationships/hyperlink" Target="https://centralfloridacares.org/nvra-voter-registration-agencies-quarterly-activities-report-form/&#8203;" TargetMode="External"/><Relationship Id="rId4" Type="http://schemas.openxmlformats.org/officeDocument/2006/relationships/hyperlink" Target="https://www.myflfamilies.com/sites/default/files/2023-03/Guidance%2025%20-%20National%20Voter%20Registration%20Act%20Guidance.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yflfamilies.com/about/additional-services-offices/office-civil-rights/individual-disability/information-dcf-service"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fs16.formsite.com/DCFTraining/Monthly-Summary-Report/form_login.html" TargetMode="External"/><Relationship Id="rId4" Type="http://schemas.openxmlformats.org/officeDocument/2006/relationships/hyperlink" Target="https://www.myflfamilies.com/about/additional-services-offices/office-civil-rights/individual-disability/required-trai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floridadcf.iad1.qualtrics.com/jfe/form/SV_2mmcxrBueRZjw6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entralfloridacares.org/provid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entralfloridacares.org/cfchs-incidental-residential-pre-authorization-request-form/" TargetMode="External"/><Relationship Id="rId4" Type="http://schemas.openxmlformats.org/officeDocument/2006/relationships/hyperlink" Target="https://centralfloridacares.org/asset/2020/04/Incidental-Expenses-Procedure-Cod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CE6"/>
        </a:solidFill>
        <a:effectLst/>
      </p:bgPr>
    </p:bg>
    <p:spTree>
      <p:nvGrpSpPr>
        <p:cNvPr id="1" name=""/>
        <p:cNvGrpSpPr/>
        <p:nvPr/>
      </p:nvGrpSpPr>
      <p:grpSpPr>
        <a:xfrm>
          <a:off x="0" y="0"/>
          <a:ext cx="0" cy="0"/>
          <a:chOff x="0" y="0"/>
          <a:chExt cx="0" cy="0"/>
        </a:xfrm>
      </p:grpSpPr>
      <p:sp>
        <p:nvSpPr>
          <p:cNvPr id="2" name="Freeform 2"/>
          <p:cNvSpPr/>
          <p:nvPr/>
        </p:nvSpPr>
        <p:spPr>
          <a:xfrm>
            <a:off x="14935200" y="9050872"/>
            <a:ext cx="3352800" cy="1236128"/>
          </a:xfrm>
          <a:custGeom>
            <a:avLst/>
            <a:gdLst/>
            <a:ahLst/>
            <a:cxnLst/>
            <a:rect l="l" t="t" r="r" b="b"/>
            <a:pathLst>
              <a:path w="5695394" h="2099808">
                <a:moveTo>
                  <a:pt x="0" y="0"/>
                </a:moveTo>
                <a:lnTo>
                  <a:pt x="5695394" y="0"/>
                </a:lnTo>
                <a:lnTo>
                  <a:pt x="5695394" y="2099808"/>
                </a:lnTo>
                <a:lnTo>
                  <a:pt x="0" y="2099808"/>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828798" y="-1736344"/>
            <a:ext cx="13916188" cy="12111453"/>
            <a:chOff x="4844" y="-104775"/>
            <a:chExt cx="884625" cy="769901"/>
          </a:xfrm>
        </p:grpSpPr>
        <p:sp>
          <p:nvSpPr>
            <p:cNvPr id="4" name="Freeform 4"/>
            <p:cNvSpPr/>
            <p:nvPr/>
          </p:nvSpPr>
          <p:spPr>
            <a:xfrm>
              <a:off x="4844" y="-4425"/>
              <a:ext cx="884625" cy="665126"/>
            </a:xfrm>
            <a:custGeom>
              <a:avLst/>
              <a:gdLst/>
              <a:ahLst/>
              <a:cxnLst/>
              <a:rect l="l" t="t" r="r" b="b"/>
              <a:pathLst>
                <a:path w="884625" h="665126">
                  <a:moveTo>
                    <a:pt x="884625" y="0"/>
                  </a:moveTo>
                  <a:lnTo>
                    <a:pt x="0" y="0"/>
                  </a:lnTo>
                  <a:lnTo>
                    <a:pt x="101600" y="332563"/>
                  </a:lnTo>
                  <a:lnTo>
                    <a:pt x="0" y="665126"/>
                  </a:lnTo>
                  <a:lnTo>
                    <a:pt x="884625" y="665126"/>
                  </a:lnTo>
                  <a:lnTo>
                    <a:pt x="783025" y="332563"/>
                  </a:lnTo>
                  <a:lnTo>
                    <a:pt x="884625" y="0"/>
                  </a:lnTo>
                  <a:close/>
                </a:path>
              </a:pathLst>
            </a:custGeom>
            <a:solidFill>
              <a:srgbClr val="4EB5B4"/>
            </a:solidFill>
            <a:ln w="19050" cap="sq">
              <a:solidFill>
                <a:srgbClr val="2D746E"/>
              </a:solidFill>
              <a:prstDash val="solid"/>
              <a:miter/>
            </a:ln>
          </p:spPr>
          <p:txBody>
            <a:bodyPr/>
            <a:lstStyle/>
            <a:p>
              <a:endParaRPr lang="en-US"/>
            </a:p>
          </p:txBody>
        </p:sp>
        <p:sp>
          <p:nvSpPr>
            <p:cNvPr id="5" name="TextBox 5"/>
            <p:cNvSpPr txBox="1"/>
            <p:nvPr/>
          </p:nvSpPr>
          <p:spPr>
            <a:xfrm>
              <a:off x="88900" y="-104775"/>
              <a:ext cx="706825" cy="769901"/>
            </a:xfrm>
            <a:prstGeom prst="rect">
              <a:avLst/>
            </a:prstGeom>
          </p:spPr>
          <p:txBody>
            <a:bodyPr lIns="50800" tIns="50800" rIns="50800" bIns="50800" rtlCol="0" anchor="ctr"/>
            <a:lstStyle/>
            <a:p>
              <a:pPr algn="ctr">
                <a:lnSpc>
                  <a:spcPts val="3422"/>
                </a:lnSpc>
              </a:pPr>
              <a:endParaRPr/>
            </a:p>
          </p:txBody>
        </p:sp>
      </p:grpSp>
      <p:grpSp>
        <p:nvGrpSpPr>
          <p:cNvPr id="6" name="Group 6"/>
          <p:cNvGrpSpPr/>
          <p:nvPr/>
        </p:nvGrpSpPr>
        <p:grpSpPr>
          <a:xfrm>
            <a:off x="349767" y="3211127"/>
            <a:ext cx="11000271" cy="3725524"/>
            <a:chOff x="0" y="-190500"/>
            <a:chExt cx="14667028" cy="4967365"/>
          </a:xfrm>
        </p:grpSpPr>
        <p:sp>
          <p:nvSpPr>
            <p:cNvPr id="7" name="TextBox 7"/>
            <p:cNvSpPr txBox="1"/>
            <p:nvPr/>
          </p:nvSpPr>
          <p:spPr>
            <a:xfrm>
              <a:off x="0" y="-190500"/>
              <a:ext cx="14667028" cy="3200876"/>
            </a:xfrm>
            <a:prstGeom prst="rect">
              <a:avLst/>
            </a:prstGeom>
          </p:spPr>
          <p:txBody>
            <a:bodyPr lIns="0" tIns="0" rIns="0" bIns="0" rtlCol="0" anchor="t">
              <a:spAutoFit/>
            </a:bodyPr>
            <a:lstStyle/>
            <a:p>
              <a:pPr>
                <a:spcBef>
                  <a:spcPct val="0"/>
                </a:spcBef>
              </a:pPr>
              <a:r>
                <a:rPr lang="en-US" sz="5400" b="1">
                  <a:latin typeface="The Seasons Bold"/>
                  <a:ea typeface="The Seasons Bold"/>
                  <a:cs typeface="The Seasons Bold"/>
                  <a:sym typeface="The Seasons Bold"/>
                </a:rPr>
                <a:t>New Provider </a:t>
              </a:r>
              <a:endParaRPr lang="en-US">
                <a:sym typeface="The Seasons Bold"/>
              </a:endParaRPr>
            </a:p>
            <a:p>
              <a:pPr>
                <a:spcBef>
                  <a:spcPct val="0"/>
                </a:spcBef>
              </a:pPr>
              <a:r>
                <a:rPr lang="en-US" sz="5400" b="1">
                  <a:latin typeface="The Seasons Bold"/>
                  <a:ea typeface="The Seasons Bold"/>
                  <a:cs typeface="The Seasons Bold"/>
                  <a:sym typeface="The Seasons Bold"/>
                </a:rPr>
                <a:t>Compliance General Onboarding</a:t>
              </a:r>
              <a:endParaRPr lang="en-US"/>
            </a:p>
            <a:p>
              <a:pPr>
                <a:spcBef>
                  <a:spcPct val="0"/>
                </a:spcBef>
              </a:pPr>
              <a:endParaRPr lang="en-US" sz="4800" b="1">
                <a:latin typeface="The Seasons Bold"/>
                <a:ea typeface="The Seasons Bold"/>
                <a:cs typeface="The Seasons Bold"/>
                <a:sym typeface="The Seasons Bold"/>
              </a:endParaRPr>
            </a:p>
          </p:txBody>
        </p:sp>
        <p:sp>
          <p:nvSpPr>
            <p:cNvPr id="8" name="TextBox 8"/>
            <p:cNvSpPr txBox="1"/>
            <p:nvPr/>
          </p:nvSpPr>
          <p:spPr>
            <a:xfrm>
              <a:off x="579807" y="4231014"/>
              <a:ext cx="13507414" cy="545851"/>
            </a:xfrm>
            <a:prstGeom prst="rect">
              <a:avLst/>
            </a:prstGeom>
          </p:spPr>
          <p:txBody>
            <a:bodyPr lIns="0" tIns="0" rIns="0" bIns="0" rtlCol="0" anchor="t">
              <a:spAutoFit/>
            </a:bodyPr>
            <a:lstStyle/>
            <a:p>
              <a:pPr algn="ctr">
                <a:lnSpc>
                  <a:spcPts val="3422"/>
                </a:lnSpc>
                <a:spcBef>
                  <a:spcPct val="0"/>
                </a:spcBef>
              </a:pPr>
              <a:endParaRPr lang="en-US" sz="2444" spc="271">
                <a:solidFill>
                  <a:srgbClr val="F14C5C"/>
                </a:solidFill>
                <a:latin typeface="The Seasons"/>
                <a:ea typeface="The Seasons"/>
                <a:cs typeface="The Seasons"/>
                <a:sym typeface="The Seasons"/>
              </a:endParaRPr>
            </a:p>
          </p:txBody>
        </p:sp>
        <p:sp>
          <p:nvSpPr>
            <p:cNvPr id="9" name="TextBox 9"/>
            <p:cNvSpPr txBox="1"/>
            <p:nvPr/>
          </p:nvSpPr>
          <p:spPr>
            <a:xfrm>
              <a:off x="6622272" y="2217377"/>
              <a:ext cx="2723637" cy="2022153"/>
            </a:xfrm>
            <a:prstGeom prst="rect">
              <a:avLst/>
            </a:prstGeom>
          </p:spPr>
          <p:txBody>
            <a:bodyPr lIns="0" tIns="0" rIns="0" bIns="0" rtlCol="0" anchor="t">
              <a:spAutoFit/>
            </a:bodyPr>
            <a:lstStyle/>
            <a:p>
              <a:pPr algn="ctr">
                <a:lnSpc>
                  <a:spcPts val="12764"/>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CE6"/>
        </a:solidFill>
        <a:effectLst/>
      </p:bgPr>
    </p:bg>
    <p:spTree>
      <p:nvGrpSpPr>
        <p:cNvPr id="1" name="">
          <a:extLst>
            <a:ext uri="{FF2B5EF4-FFF2-40B4-BE49-F238E27FC236}">
              <a16:creationId xmlns:a16="http://schemas.microsoft.com/office/drawing/2014/main" id="{A6A0FC95-4676-0672-F747-E454FF35E4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1F4331-06BD-8844-87B3-D5EEA6775930}"/>
              </a:ext>
            </a:extLst>
          </p:cNvPr>
          <p:cNvSpPr/>
          <p:nvPr/>
        </p:nvSpPr>
        <p:spPr>
          <a:xfrm>
            <a:off x="11445330" y="284333"/>
            <a:ext cx="6842670" cy="97183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2">
              <a:alphaModFix amt="35000"/>
            </a:blip>
            <a:stretch>
              <a:fillRect/>
            </a:stretch>
          </a:blipFill>
        </p:spPr>
        <p:txBody>
          <a:bodyPr/>
          <a:lstStyle/>
          <a:p>
            <a:endParaRPr lang="en-US"/>
          </a:p>
        </p:txBody>
      </p:sp>
      <p:sp>
        <p:nvSpPr>
          <p:cNvPr id="3" name="TextBox 3">
            <a:extLst>
              <a:ext uri="{FF2B5EF4-FFF2-40B4-BE49-F238E27FC236}">
                <a16:creationId xmlns:a16="http://schemas.microsoft.com/office/drawing/2014/main" id="{774C3B18-23C9-4CF4-24EE-0BA663814AE8}"/>
              </a:ext>
            </a:extLst>
          </p:cNvPr>
          <p:cNvSpPr txBox="1"/>
          <p:nvPr/>
        </p:nvSpPr>
        <p:spPr>
          <a:xfrm>
            <a:off x="464700" y="857250"/>
            <a:ext cx="17411036" cy="1386405"/>
          </a:xfrm>
          <a:prstGeom prst="rect">
            <a:avLst/>
          </a:prstGeom>
        </p:spPr>
        <p:txBody>
          <a:bodyPr wrap="square" lIns="0" tIns="0" rIns="0" bIns="0" rtlCol="0" anchor="t">
            <a:spAutoFit/>
          </a:bodyPr>
          <a:lstStyle/>
          <a:p>
            <a:pPr>
              <a:lnSpc>
                <a:spcPts val="12880"/>
              </a:lnSpc>
            </a:pPr>
            <a:r>
              <a:rPr lang="en-US" sz="4400" b="1">
                <a:solidFill>
                  <a:srgbClr val="2D746E"/>
                </a:solidFill>
                <a:latin typeface="Canva Sans Bold"/>
                <a:ea typeface="Canva Sans Bold"/>
                <a:cs typeface="Canva Sans Bold"/>
                <a:sym typeface="Canva Sans Bold"/>
              </a:rPr>
              <a:t>Quarterly Compliance Report</a:t>
            </a:r>
            <a:endParaRPr lang="en-US" sz="4400" b="1">
              <a:solidFill>
                <a:srgbClr val="2D746E"/>
              </a:solidFill>
              <a:latin typeface="Canva Sans Bold"/>
              <a:ea typeface="Canva Sans Bold"/>
              <a:cs typeface="Canva Sans Bold"/>
            </a:endParaRPr>
          </a:p>
        </p:txBody>
      </p:sp>
      <p:sp>
        <p:nvSpPr>
          <p:cNvPr id="6" name="Content Placeholder 5">
            <a:extLst>
              <a:ext uri="{FF2B5EF4-FFF2-40B4-BE49-F238E27FC236}">
                <a16:creationId xmlns:a16="http://schemas.microsoft.com/office/drawing/2014/main" id="{C292C24E-3567-7A8A-7F59-360377923B7D}"/>
              </a:ext>
            </a:extLst>
          </p:cNvPr>
          <p:cNvSpPr>
            <a:spLocks noGrp="1"/>
          </p:cNvSpPr>
          <p:nvPr>
            <p:ph idx="1"/>
          </p:nvPr>
        </p:nvSpPr>
        <p:spPr>
          <a:xfrm>
            <a:off x="597877" y="2567354"/>
            <a:ext cx="14261123" cy="6882301"/>
          </a:xfrm>
        </p:spPr>
        <p:txBody>
          <a:bodyPr vert="horz" lIns="91440" tIns="45720" rIns="91440" bIns="45720" rtlCol="0" anchor="t">
            <a:normAutofit/>
          </a:bodyPr>
          <a:lstStyle/>
          <a:p>
            <a:r>
              <a:rPr lang="en-US" sz="4000">
                <a:latin typeface="Times New Roman"/>
                <a:cs typeface="Times New Roman"/>
              </a:rPr>
              <a:t>End of each FY Quarter Compliance Dept will provide a compliance report with feedback on compliance with the areas we just covered.</a:t>
            </a:r>
          </a:p>
          <a:p>
            <a:endParaRPr lang="en-US" sz="4000">
              <a:latin typeface="Times New Roman"/>
              <a:cs typeface="Times New Roman"/>
            </a:endParaRPr>
          </a:p>
          <a:p>
            <a:r>
              <a:rPr lang="en-US" sz="4000">
                <a:latin typeface="Times New Roman"/>
                <a:cs typeface="Times New Roman"/>
              </a:rPr>
              <a:t>The reports are sent to each NSP designated compliance folder in SharePoint (access required)</a:t>
            </a:r>
            <a:r>
              <a:rPr lang="en-US" sz="4000">
                <a:solidFill>
                  <a:srgbClr val="FFFFFF"/>
                </a:solidFill>
                <a:latin typeface="Times New Roman"/>
                <a:cs typeface="Times New Roman"/>
              </a:rPr>
              <a:t> </a:t>
            </a:r>
            <a:r>
              <a:rPr lang="en-US">
                <a:latin typeface="Times New Roman"/>
                <a:cs typeface="Times New Roman"/>
                <a:hlinkClick r:id="rId3"/>
              </a:rPr>
              <a:t>CFCHS Providers - Home (sharepoint.com)</a:t>
            </a:r>
            <a:endParaRPr lang="en-US">
              <a:latin typeface="Times New Roman"/>
              <a:cs typeface="Times New Roman"/>
            </a:endParaRPr>
          </a:p>
        </p:txBody>
      </p:sp>
    </p:spTree>
    <p:extLst>
      <p:ext uri="{BB962C8B-B14F-4D97-AF65-F5344CB8AC3E}">
        <p14:creationId xmlns:p14="http://schemas.microsoft.com/office/powerpoint/2010/main" val="281239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EB5B4"/>
        </a:solidFill>
        <a:effectLst/>
      </p:bgPr>
    </p:bg>
    <p:spTree>
      <p:nvGrpSpPr>
        <p:cNvPr id="1" name="">
          <a:extLst>
            <a:ext uri="{FF2B5EF4-FFF2-40B4-BE49-F238E27FC236}">
              <a16:creationId xmlns:a16="http://schemas.microsoft.com/office/drawing/2014/main" id="{BAFABA01-36E2-FDAE-C972-9EABEDFD6BDC}"/>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BB19A6B9-3E0F-7440-6FA1-8120F3C0416F}"/>
              </a:ext>
            </a:extLst>
          </p:cNvPr>
          <p:cNvSpPr>
            <a:spLocks noGrp="1"/>
          </p:cNvSpPr>
          <p:nvPr>
            <p:ph type="title"/>
          </p:nvPr>
        </p:nvSpPr>
        <p:spPr>
          <a:xfrm>
            <a:off x="457200" y="274638"/>
            <a:ext cx="14020800" cy="2049462"/>
          </a:xfrm>
        </p:spPr>
        <p:txBody>
          <a:bodyPr>
            <a:normAutofit/>
          </a:bodyPr>
          <a:lstStyle/>
          <a:p>
            <a:pPr algn="l"/>
            <a:r>
              <a:rPr lang="en-US" sz="4800"/>
              <a:t>Compliance Contact Info:</a:t>
            </a:r>
          </a:p>
        </p:txBody>
      </p:sp>
      <p:sp>
        <p:nvSpPr>
          <p:cNvPr id="20" name="Content Placeholder 19">
            <a:extLst>
              <a:ext uri="{FF2B5EF4-FFF2-40B4-BE49-F238E27FC236}">
                <a16:creationId xmlns:a16="http://schemas.microsoft.com/office/drawing/2014/main" id="{EF30001B-2FF4-AF18-9CF6-647DD1138BB7}"/>
              </a:ext>
            </a:extLst>
          </p:cNvPr>
          <p:cNvSpPr>
            <a:spLocks noGrp="1"/>
          </p:cNvSpPr>
          <p:nvPr>
            <p:ph idx="1"/>
          </p:nvPr>
        </p:nvSpPr>
        <p:spPr>
          <a:xfrm>
            <a:off x="484496" y="2400300"/>
            <a:ext cx="14020800" cy="7353300"/>
          </a:xfrm>
        </p:spPr>
        <p:txBody>
          <a:bodyPr vert="horz" lIns="91440" tIns="45720" rIns="91440" bIns="45720" rtlCol="0" anchor="t">
            <a:normAutofit/>
          </a:bodyPr>
          <a:lstStyle/>
          <a:p>
            <a:r>
              <a:rPr lang="en-US" err="1">
                <a:ea typeface="Calibri"/>
                <a:cs typeface="Calibri"/>
              </a:rPr>
              <a:t>Miralys</a:t>
            </a:r>
            <a:r>
              <a:rPr lang="en-US">
                <a:ea typeface="Calibri"/>
                <a:cs typeface="Calibri"/>
              </a:rPr>
              <a:t> Martinez, Risk Management Specialist</a:t>
            </a:r>
          </a:p>
          <a:p>
            <a:pPr marL="0" indent="0">
              <a:buNone/>
            </a:pPr>
            <a:r>
              <a:rPr lang="en-US">
                <a:solidFill>
                  <a:srgbClr val="000000"/>
                </a:solidFill>
                <a:ea typeface="Calibri"/>
                <a:cs typeface="Calibri"/>
              </a:rPr>
              <a:t>    </a:t>
            </a:r>
            <a:r>
              <a:rPr lang="en-US">
                <a:solidFill>
                  <a:srgbClr val="000000"/>
                </a:solidFill>
                <a:ea typeface="Calibri"/>
                <a:cs typeface="Calibri"/>
                <a:hlinkClick r:id="rId3">
                  <a:extLst>
                    <a:ext uri="{A12FA001-AC4F-418D-AE19-62706E023703}">
                      <ahyp:hlinkClr xmlns:ahyp="http://schemas.microsoft.com/office/drawing/2018/hyperlinkcolor" val="tx"/>
                    </a:ext>
                  </a:extLst>
                </a:hlinkClick>
              </a:rPr>
              <a:t>MMartinez@cfchs.org</a:t>
            </a:r>
          </a:p>
          <a:p>
            <a:pPr marL="0" indent="0">
              <a:buNone/>
            </a:pPr>
            <a:r>
              <a:rPr lang="en-US">
                <a:solidFill>
                  <a:srgbClr val="000000"/>
                </a:solidFill>
                <a:ea typeface="Calibri"/>
                <a:cs typeface="Calibri"/>
              </a:rPr>
              <a:t>    (407) 985-3572</a:t>
            </a:r>
          </a:p>
          <a:p>
            <a:pPr marL="0" indent="0">
              <a:buNone/>
            </a:pPr>
            <a:endParaRPr lang="en-US">
              <a:solidFill>
                <a:srgbClr val="000000"/>
              </a:solidFill>
              <a:ea typeface="Calibri"/>
              <a:cs typeface="Calibri"/>
            </a:endParaRPr>
          </a:p>
          <a:p>
            <a:r>
              <a:rPr lang="en-US" err="1">
                <a:solidFill>
                  <a:srgbClr val="000000"/>
                </a:solidFill>
                <a:ea typeface="Calibri"/>
                <a:cs typeface="Calibri"/>
              </a:rPr>
              <a:t>Jerrymar</a:t>
            </a:r>
            <a:r>
              <a:rPr lang="en-US">
                <a:solidFill>
                  <a:srgbClr val="000000"/>
                </a:solidFill>
                <a:ea typeface="Calibri"/>
                <a:cs typeface="Calibri"/>
              </a:rPr>
              <a:t> Foster, Quality Improvement Specialist</a:t>
            </a:r>
          </a:p>
          <a:p>
            <a:pPr marL="0" indent="0">
              <a:buNone/>
            </a:pPr>
            <a:r>
              <a:rPr lang="en-US">
                <a:solidFill>
                  <a:srgbClr val="000000"/>
                </a:solidFill>
                <a:ea typeface="Calibri"/>
                <a:cs typeface="Calibri"/>
              </a:rPr>
              <a:t>    </a:t>
            </a:r>
            <a:r>
              <a:rPr lang="en-US">
                <a:solidFill>
                  <a:srgbClr val="000000"/>
                </a:solidFill>
                <a:ea typeface="Calibri"/>
                <a:cs typeface="Calibri"/>
                <a:hlinkClick r:id="rId4"/>
              </a:rPr>
              <a:t>JFoster@cfchs.org</a:t>
            </a:r>
            <a:endParaRPr lang="en-US">
              <a:solidFill>
                <a:srgbClr val="000000"/>
              </a:solidFill>
              <a:ea typeface="Calibri"/>
              <a:cs typeface="Calibri"/>
            </a:endParaRPr>
          </a:p>
          <a:p>
            <a:pPr marL="0" indent="0">
              <a:buNone/>
            </a:pPr>
            <a:r>
              <a:rPr lang="en-US">
                <a:solidFill>
                  <a:srgbClr val="000000"/>
                </a:solidFill>
                <a:ea typeface="Calibri"/>
                <a:cs typeface="Calibri"/>
              </a:rPr>
              <a:t>    (407) 985-3571</a:t>
            </a:r>
          </a:p>
          <a:p>
            <a:pPr marL="0" indent="0">
              <a:buNone/>
            </a:pPr>
            <a:endParaRPr lang="en-US">
              <a:solidFill>
                <a:srgbClr val="000000"/>
              </a:solidFill>
              <a:ea typeface="Calibri"/>
              <a:cs typeface="Calibri"/>
            </a:endParaRPr>
          </a:p>
          <a:p>
            <a:r>
              <a:rPr lang="en-US">
                <a:solidFill>
                  <a:srgbClr val="000000"/>
                </a:solidFill>
                <a:ea typeface="Calibri"/>
                <a:cs typeface="Calibri"/>
              </a:rPr>
              <a:t>Geovanna Gonzalez, Compliance Director</a:t>
            </a:r>
          </a:p>
          <a:p>
            <a:pPr marL="0" indent="0">
              <a:buNone/>
            </a:pPr>
            <a:r>
              <a:rPr lang="en-US">
                <a:solidFill>
                  <a:srgbClr val="000000"/>
                </a:solidFill>
                <a:ea typeface="Calibri"/>
                <a:cs typeface="Calibri"/>
              </a:rPr>
              <a:t>    </a:t>
            </a:r>
            <a:r>
              <a:rPr lang="en-US">
                <a:solidFill>
                  <a:srgbClr val="000000"/>
                </a:solidFill>
                <a:ea typeface="Calibri"/>
                <a:cs typeface="Calibri"/>
                <a:hlinkClick r:id="rId5"/>
              </a:rPr>
              <a:t>GGonzalez@cfchs.org</a:t>
            </a:r>
            <a:endParaRPr lang="en-US">
              <a:solidFill>
                <a:srgbClr val="000000"/>
              </a:solidFill>
              <a:ea typeface="Calibri"/>
              <a:cs typeface="Calibri"/>
            </a:endParaRPr>
          </a:p>
          <a:p>
            <a:pPr marL="0" indent="0">
              <a:buNone/>
            </a:pPr>
            <a:r>
              <a:rPr lang="en-US">
                <a:solidFill>
                  <a:srgbClr val="000000"/>
                </a:solidFill>
                <a:ea typeface="Calibri"/>
                <a:cs typeface="Calibri"/>
              </a:rPr>
              <a:t>    (407) 985-3568</a:t>
            </a:r>
          </a:p>
          <a:p>
            <a:endParaRPr lang="en-US">
              <a:solidFill>
                <a:srgbClr val="FFFFFF"/>
              </a:solidFill>
              <a:ea typeface="Calibri"/>
              <a:cs typeface="Calibri"/>
            </a:endParaRPr>
          </a:p>
        </p:txBody>
      </p:sp>
      <p:grpSp>
        <p:nvGrpSpPr>
          <p:cNvPr id="2" name="Group 1">
            <a:extLst>
              <a:ext uri="{FF2B5EF4-FFF2-40B4-BE49-F238E27FC236}">
                <a16:creationId xmlns:a16="http://schemas.microsoft.com/office/drawing/2014/main" id="{19349483-AB2E-5528-7E19-3C932201E0B5}"/>
              </a:ext>
            </a:extLst>
          </p:cNvPr>
          <p:cNvGrpSpPr/>
          <p:nvPr/>
        </p:nvGrpSpPr>
        <p:grpSpPr>
          <a:xfrm>
            <a:off x="14020800" y="9108284"/>
            <a:ext cx="4076522" cy="962072"/>
            <a:chOff x="106350" y="3055592"/>
            <a:chExt cx="18080465" cy="4267047"/>
          </a:xfrm>
        </p:grpSpPr>
        <p:sp>
          <p:nvSpPr>
            <p:cNvPr id="3" name="Freeform 5">
              <a:extLst>
                <a:ext uri="{FF2B5EF4-FFF2-40B4-BE49-F238E27FC236}">
                  <a16:creationId xmlns:a16="http://schemas.microsoft.com/office/drawing/2014/main" id="{05856AD3-885B-AEA3-6F24-52CDF83D9746}"/>
                </a:ext>
              </a:extLst>
            </p:cNvPr>
            <p:cNvSpPr/>
            <p:nvPr/>
          </p:nvSpPr>
          <p:spPr>
            <a:xfrm>
              <a:off x="106350" y="3055592"/>
              <a:ext cx="14336376" cy="4267047"/>
            </a:xfrm>
            <a:custGeom>
              <a:avLst/>
              <a:gdLst/>
              <a:ahLst/>
              <a:cxnLst/>
              <a:rect l="l" t="t" r="r" b="b"/>
              <a:pathLst>
                <a:path w="14336376" h="4267047">
                  <a:moveTo>
                    <a:pt x="0" y="0"/>
                  </a:moveTo>
                  <a:lnTo>
                    <a:pt x="14336376" y="0"/>
                  </a:lnTo>
                  <a:lnTo>
                    <a:pt x="14336376" y="4267047"/>
                  </a:lnTo>
                  <a:lnTo>
                    <a:pt x="0" y="4267047"/>
                  </a:lnTo>
                  <a:lnTo>
                    <a:pt x="0" y="0"/>
                  </a:lnTo>
                  <a:close/>
                </a:path>
              </a:pathLst>
            </a:custGeom>
            <a:blipFill>
              <a:blip r:embed="rId6"/>
              <a:stretch>
                <a:fillRect/>
              </a:stretch>
            </a:blipFill>
          </p:spPr>
          <p:txBody>
            <a:bodyPr/>
            <a:lstStyle/>
            <a:p>
              <a:endParaRPr lang="en-US"/>
            </a:p>
          </p:txBody>
        </p:sp>
        <p:sp>
          <p:nvSpPr>
            <p:cNvPr id="4" name="Freeform 6">
              <a:extLst>
                <a:ext uri="{FF2B5EF4-FFF2-40B4-BE49-F238E27FC236}">
                  <a16:creationId xmlns:a16="http://schemas.microsoft.com/office/drawing/2014/main" id="{6E82D03D-1261-07FA-160D-5662F48E3979}"/>
                </a:ext>
              </a:extLst>
            </p:cNvPr>
            <p:cNvSpPr/>
            <p:nvPr/>
          </p:nvSpPr>
          <p:spPr>
            <a:xfrm>
              <a:off x="14624937" y="3236560"/>
              <a:ext cx="3561878" cy="3948792"/>
            </a:xfrm>
            <a:custGeom>
              <a:avLst/>
              <a:gdLst/>
              <a:ahLst/>
              <a:cxnLst/>
              <a:rect l="l" t="t" r="r" b="b"/>
              <a:pathLst>
                <a:path w="3561878" h="3948792">
                  <a:moveTo>
                    <a:pt x="0" y="0"/>
                  </a:moveTo>
                  <a:lnTo>
                    <a:pt x="3561879" y="0"/>
                  </a:lnTo>
                  <a:lnTo>
                    <a:pt x="3561879" y="3948792"/>
                  </a:lnTo>
                  <a:lnTo>
                    <a:pt x="0" y="3948792"/>
                  </a:lnTo>
                  <a:lnTo>
                    <a:pt x="0" y="0"/>
                  </a:lnTo>
                  <a:close/>
                </a:path>
              </a:pathLst>
            </a:custGeom>
            <a:blipFill>
              <a:blip r:embed="rId7"/>
              <a:stretch>
                <a:fillRect/>
              </a:stretch>
            </a:blipFill>
          </p:spPr>
          <p:txBody>
            <a:bodyPr/>
            <a:lstStyle/>
            <a:p>
              <a:endParaRPr lang="en-US"/>
            </a:p>
          </p:txBody>
        </p:sp>
      </p:grpSp>
    </p:spTree>
    <p:extLst>
      <p:ext uri="{BB962C8B-B14F-4D97-AF65-F5344CB8AC3E}">
        <p14:creationId xmlns:p14="http://schemas.microsoft.com/office/powerpoint/2010/main" val="200215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EB5B4"/>
        </a:solidFill>
        <a:effectLst/>
      </p:bgPr>
    </p:bg>
    <p:spTree>
      <p:nvGrpSpPr>
        <p:cNvPr id="1" name=""/>
        <p:cNvGrpSpPr/>
        <p:nvPr/>
      </p:nvGrpSpPr>
      <p:grpSpPr>
        <a:xfrm>
          <a:off x="0" y="0"/>
          <a:ext cx="0" cy="0"/>
          <a:chOff x="0" y="0"/>
          <a:chExt cx="0" cy="0"/>
        </a:xfrm>
      </p:grpSpPr>
      <p:grpSp>
        <p:nvGrpSpPr>
          <p:cNvPr id="2" name="Group 2"/>
          <p:cNvGrpSpPr/>
          <p:nvPr/>
        </p:nvGrpSpPr>
        <p:grpSpPr>
          <a:xfrm>
            <a:off x="-6844" y="2764587"/>
            <a:ext cx="18288000" cy="4873688"/>
            <a:chOff x="0" y="0"/>
            <a:chExt cx="4816593" cy="1283605"/>
          </a:xfrm>
        </p:grpSpPr>
        <p:sp>
          <p:nvSpPr>
            <p:cNvPr id="3" name="Freeform 3"/>
            <p:cNvSpPr/>
            <p:nvPr/>
          </p:nvSpPr>
          <p:spPr>
            <a:xfrm>
              <a:off x="0" y="0"/>
              <a:ext cx="4816592" cy="1283605"/>
            </a:xfrm>
            <a:custGeom>
              <a:avLst/>
              <a:gdLst/>
              <a:ahLst/>
              <a:cxnLst/>
              <a:rect l="l" t="t" r="r" b="b"/>
              <a:pathLst>
                <a:path w="4816592" h="1283605">
                  <a:moveTo>
                    <a:pt x="0" y="0"/>
                  </a:moveTo>
                  <a:lnTo>
                    <a:pt x="4816592" y="0"/>
                  </a:lnTo>
                  <a:lnTo>
                    <a:pt x="4816592" y="1283605"/>
                  </a:lnTo>
                  <a:lnTo>
                    <a:pt x="0" y="1283605"/>
                  </a:lnTo>
                  <a:close/>
                </a:path>
              </a:pathLst>
            </a:custGeom>
            <a:solidFill>
              <a:srgbClr val="FFFFFF"/>
            </a:solidFill>
          </p:spPr>
          <p:txBody>
            <a:bodyPr/>
            <a:lstStyle/>
            <a:p>
              <a:endParaRPr lang="en-US"/>
            </a:p>
          </p:txBody>
        </p:sp>
        <p:sp>
          <p:nvSpPr>
            <p:cNvPr id="4" name="TextBox 4"/>
            <p:cNvSpPr txBox="1"/>
            <p:nvPr/>
          </p:nvSpPr>
          <p:spPr>
            <a:xfrm>
              <a:off x="0" y="-57150"/>
              <a:ext cx="4816593" cy="1340755"/>
            </a:xfrm>
            <a:prstGeom prst="rect">
              <a:avLst/>
            </a:prstGeom>
          </p:spPr>
          <p:txBody>
            <a:bodyPr lIns="50800" tIns="50800" rIns="50800" bIns="50800" rtlCol="0" anchor="ctr"/>
            <a:lstStyle/>
            <a:p>
              <a:pPr algn="ctr">
                <a:lnSpc>
                  <a:spcPts val="3422"/>
                </a:lnSpc>
              </a:pPr>
              <a:endParaRPr/>
            </a:p>
          </p:txBody>
        </p:sp>
      </p:grpSp>
      <p:grpSp>
        <p:nvGrpSpPr>
          <p:cNvPr id="9" name="Group 8">
            <a:extLst>
              <a:ext uri="{FF2B5EF4-FFF2-40B4-BE49-F238E27FC236}">
                <a16:creationId xmlns:a16="http://schemas.microsoft.com/office/drawing/2014/main" id="{991807CB-0498-7A5D-19AA-FCB4CE7A2707}"/>
              </a:ext>
            </a:extLst>
          </p:cNvPr>
          <p:cNvGrpSpPr/>
          <p:nvPr/>
        </p:nvGrpSpPr>
        <p:grpSpPr>
          <a:xfrm>
            <a:off x="14020800" y="9108284"/>
            <a:ext cx="4076522" cy="962072"/>
            <a:chOff x="106350" y="3055592"/>
            <a:chExt cx="18080465" cy="4267047"/>
          </a:xfrm>
        </p:grpSpPr>
        <p:sp>
          <p:nvSpPr>
            <p:cNvPr id="5" name="Freeform 5"/>
            <p:cNvSpPr/>
            <p:nvPr/>
          </p:nvSpPr>
          <p:spPr>
            <a:xfrm>
              <a:off x="106350" y="3055592"/>
              <a:ext cx="14336376" cy="4267047"/>
            </a:xfrm>
            <a:custGeom>
              <a:avLst/>
              <a:gdLst/>
              <a:ahLst/>
              <a:cxnLst/>
              <a:rect l="l" t="t" r="r" b="b"/>
              <a:pathLst>
                <a:path w="14336376" h="4267047">
                  <a:moveTo>
                    <a:pt x="0" y="0"/>
                  </a:moveTo>
                  <a:lnTo>
                    <a:pt x="14336376" y="0"/>
                  </a:lnTo>
                  <a:lnTo>
                    <a:pt x="14336376" y="4267047"/>
                  </a:lnTo>
                  <a:lnTo>
                    <a:pt x="0" y="4267047"/>
                  </a:lnTo>
                  <a:lnTo>
                    <a:pt x="0" y="0"/>
                  </a:lnTo>
                  <a:close/>
                </a:path>
              </a:pathLst>
            </a:custGeom>
            <a:blipFill>
              <a:blip r:embed="rId2"/>
              <a:stretch>
                <a:fillRect/>
              </a:stretch>
            </a:blipFill>
          </p:spPr>
          <p:txBody>
            <a:bodyPr/>
            <a:lstStyle/>
            <a:p>
              <a:endParaRPr lang="en-US"/>
            </a:p>
          </p:txBody>
        </p:sp>
        <p:sp>
          <p:nvSpPr>
            <p:cNvPr id="6" name="Freeform 6"/>
            <p:cNvSpPr/>
            <p:nvPr/>
          </p:nvSpPr>
          <p:spPr>
            <a:xfrm>
              <a:off x="14624937" y="3236560"/>
              <a:ext cx="3561878" cy="3948792"/>
            </a:xfrm>
            <a:custGeom>
              <a:avLst/>
              <a:gdLst/>
              <a:ahLst/>
              <a:cxnLst/>
              <a:rect l="l" t="t" r="r" b="b"/>
              <a:pathLst>
                <a:path w="3561878" h="3948792">
                  <a:moveTo>
                    <a:pt x="0" y="0"/>
                  </a:moveTo>
                  <a:lnTo>
                    <a:pt x="3561879" y="0"/>
                  </a:lnTo>
                  <a:lnTo>
                    <a:pt x="3561879" y="3948792"/>
                  </a:lnTo>
                  <a:lnTo>
                    <a:pt x="0" y="3948792"/>
                  </a:lnTo>
                  <a:lnTo>
                    <a:pt x="0" y="0"/>
                  </a:lnTo>
                  <a:close/>
                </a:path>
              </a:pathLst>
            </a:custGeom>
            <a:blipFill>
              <a:blip r:embed="rId3"/>
              <a:stretch>
                <a:fillRect/>
              </a:stretch>
            </a:blipFill>
          </p:spPr>
          <p:txBody>
            <a:bodyPr/>
            <a:lstStyle/>
            <a:p>
              <a:endParaRPr lang="en-US"/>
            </a:p>
          </p:txBody>
        </p:sp>
      </p:grpSp>
      <p:sp>
        <p:nvSpPr>
          <p:cNvPr id="7" name="AutoShape 7"/>
          <p:cNvSpPr/>
          <p:nvPr/>
        </p:nvSpPr>
        <p:spPr>
          <a:xfrm>
            <a:off x="0" y="2774112"/>
            <a:ext cx="18288000" cy="19050"/>
          </a:xfrm>
          <a:prstGeom prst="line">
            <a:avLst/>
          </a:prstGeom>
          <a:ln w="38100" cap="flat">
            <a:solidFill>
              <a:srgbClr val="F14C5C"/>
            </a:solidFill>
            <a:prstDash val="sysDot"/>
            <a:headEnd type="none" w="sm" len="sm"/>
            <a:tailEnd type="none" w="sm" len="sm"/>
          </a:ln>
        </p:spPr>
        <p:txBody>
          <a:bodyPr/>
          <a:lstStyle/>
          <a:p>
            <a:endParaRPr lang="en-US"/>
          </a:p>
        </p:txBody>
      </p:sp>
      <p:sp>
        <p:nvSpPr>
          <p:cNvPr id="8" name="AutoShape 8"/>
          <p:cNvSpPr/>
          <p:nvPr/>
        </p:nvSpPr>
        <p:spPr>
          <a:xfrm>
            <a:off x="20" y="7638275"/>
            <a:ext cx="18288000" cy="19050"/>
          </a:xfrm>
          <a:prstGeom prst="line">
            <a:avLst/>
          </a:prstGeom>
          <a:ln w="38100" cap="flat">
            <a:solidFill>
              <a:srgbClr val="F14C5C"/>
            </a:solidFill>
            <a:prstDash val="sysDot"/>
            <a:headEnd type="none" w="sm" len="sm"/>
            <a:tailEnd type="none" w="sm" len="sm"/>
          </a:ln>
        </p:spPr>
        <p:txBody>
          <a:bodyPr/>
          <a:lstStyle/>
          <a:p>
            <a:endParaRPr lang="en-US"/>
          </a:p>
        </p:txBody>
      </p:sp>
      <p:sp>
        <p:nvSpPr>
          <p:cNvPr id="10" name="TextBox 3">
            <a:extLst>
              <a:ext uri="{FF2B5EF4-FFF2-40B4-BE49-F238E27FC236}">
                <a16:creationId xmlns:a16="http://schemas.microsoft.com/office/drawing/2014/main" id="{253ACB91-6C62-57CF-CECE-2AE8C5144106}"/>
              </a:ext>
            </a:extLst>
          </p:cNvPr>
          <p:cNvSpPr txBox="1"/>
          <p:nvPr/>
        </p:nvSpPr>
        <p:spPr>
          <a:xfrm>
            <a:off x="1825121" y="4165415"/>
            <a:ext cx="14637758" cy="1844287"/>
          </a:xfrm>
          <a:prstGeom prst="rect">
            <a:avLst/>
          </a:prstGeom>
        </p:spPr>
        <p:txBody>
          <a:bodyPr lIns="0" tIns="0" rIns="0" bIns="0" rtlCol="0" anchor="t">
            <a:spAutoFit/>
          </a:bodyPr>
          <a:lstStyle/>
          <a:p>
            <a:pPr algn="ctr">
              <a:lnSpc>
                <a:spcPts val="15355"/>
              </a:lnSpc>
            </a:pPr>
            <a:r>
              <a:rPr lang="en-US" sz="10968" b="1">
                <a:solidFill>
                  <a:srgbClr val="2D746E"/>
                </a:solidFill>
                <a:latin typeface="Canva Sans Bold"/>
                <a:ea typeface="Canva Sans Bold"/>
                <a:cs typeface="Canva Sans Bold"/>
                <a:sym typeface="Canva Sans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EB5B4"/>
        </a:solidFill>
        <a:effectLst/>
      </p:bgPr>
    </p:bg>
    <p:spTree>
      <p:nvGrpSpPr>
        <p:cNvPr id="1" name=""/>
        <p:cNvGrpSpPr/>
        <p:nvPr/>
      </p:nvGrpSpPr>
      <p:grpSpPr>
        <a:xfrm>
          <a:off x="0" y="0"/>
          <a:ext cx="0" cy="0"/>
          <a:chOff x="0" y="0"/>
          <a:chExt cx="0" cy="0"/>
        </a:xfrm>
      </p:grpSpPr>
      <p:sp>
        <p:nvSpPr>
          <p:cNvPr id="2" name="Freeform 2"/>
          <p:cNvSpPr/>
          <p:nvPr/>
        </p:nvSpPr>
        <p:spPr>
          <a:xfrm>
            <a:off x="11597730" y="436733"/>
            <a:ext cx="6842670" cy="97183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3">
              <a:alphaModFix amt="35000"/>
            </a:blip>
            <a:stretch>
              <a:fillRect/>
            </a:stretch>
          </a:blipFill>
        </p:spPr>
        <p:txBody>
          <a:bodyPr/>
          <a:lstStyle/>
          <a:p>
            <a:endParaRPr lang="en-US"/>
          </a:p>
        </p:txBody>
      </p:sp>
      <p:sp>
        <p:nvSpPr>
          <p:cNvPr id="3" name="TextBox 3"/>
          <p:cNvSpPr txBox="1"/>
          <p:nvPr/>
        </p:nvSpPr>
        <p:spPr>
          <a:xfrm>
            <a:off x="645561" y="1443042"/>
            <a:ext cx="10653422" cy="9373720"/>
          </a:xfrm>
          <a:prstGeom prst="rect">
            <a:avLst/>
          </a:prstGeom>
        </p:spPr>
        <p:txBody>
          <a:bodyPr lIns="0" tIns="0" rIns="0" bIns="0" rtlCol="0" anchor="t">
            <a:spAutoFit/>
          </a:bodyPr>
          <a:lstStyle/>
          <a:p>
            <a:pPr lvl="0"/>
            <a:r>
              <a:rPr lang="en-US" sz="2800" b="1"/>
              <a:t>Onboarding Stages</a:t>
            </a:r>
          </a:p>
          <a:p>
            <a:pPr lvl="0"/>
            <a:endParaRPr lang="en-US" b="1"/>
          </a:p>
          <a:p>
            <a:pPr lvl="0"/>
            <a:r>
              <a:rPr lang="en-US" sz="2400" b="1"/>
              <a:t>Phase I-General Onboarding</a:t>
            </a:r>
            <a:r>
              <a:rPr lang="en-US" sz="2400"/>
              <a:t> (within 30 days of contract execution):</a:t>
            </a:r>
            <a:endParaRPr lang="en-US" sz="2400">
              <a:ea typeface="Calibri"/>
              <a:cs typeface="Calibri"/>
            </a:endParaRPr>
          </a:p>
          <a:p>
            <a:pPr marL="800100" lvl="1" indent="-342900">
              <a:buFont typeface="Arial"/>
              <a:buChar char="•"/>
            </a:pPr>
            <a:r>
              <a:rPr lang="en-US" sz="2400"/>
              <a:t>Incident Reporting (IR)</a:t>
            </a:r>
            <a:endParaRPr lang="en-US" sz="2400">
              <a:ea typeface="Calibri"/>
              <a:cs typeface="Calibri"/>
            </a:endParaRPr>
          </a:p>
          <a:p>
            <a:pPr marL="800100" lvl="1" indent="-342900">
              <a:buFont typeface="Arial"/>
              <a:buChar char="•"/>
            </a:pPr>
            <a:r>
              <a:rPr lang="en-US" sz="2400"/>
              <a:t>Complaints &amp; Grievances, CFC Compliance Line</a:t>
            </a:r>
            <a:endParaRPr lang="en-US" sz="2400">
              <a:ea typeface="Calibri"/>
              <a:cs typeface="Calibri"/>
            </a:endParaRPr>
          </a:p>
          <a:p>
            <a:pPr marL="800100" lvl="1" indent="-342900">
              <a:buFont typeface="Arial"/>
              <a:buChar char="•"/>
            </a:pPr>
            <a:r>
              <a:rPr lang="en-US" sz="2400"/>
              <a:t>Auxiliary Aids (AA)</a:t>
            </a:r>
            <a:endParaRPr lang="en-US" sz="2400">
              <a:ea typeface="Calibri"/>
              <a:cs typeface="Calibri"/>
            </a:endParaRPr>
          </a:p>
          <a:p>
            <a:pPr marL="800100" lvl="1" indent="-342900">
              <a:buFont typeface="Arial"/>
              <a:buChar char="•"/>
            </a:pPr>
            <a:r>
              <a:rPr lang="en-US" sz="2400"/>
              <a:t>National Voter Registration Act (NVRA)</a:t>
            </a:r>
            <a:endParaRPr lang="en-US" sz="2400">
              <a:ea typeface="Calibri"/>
              <a:cs typeface="Calibri"/>
            </a:endParaRPr>
          </a:p>
          <a:p>
            <a:pPr marL="800100" lvl="1" indent="-342900">
              <a:buFont typeface="Arial"/>
              <a:buChar char="•"/>
            </a:pPr>
            <a:r>
              <a:rPr lang="en-US" sz="2400"/>
              <a:t>Community Person Served Satisfaction Survey (CPSSS)</a:t>
            </a:r>
            <a:endParaRPr lang="en-US" sz="2400">
              <a:ea typeface="Calibri"/>
              <a:cs typeface="Calibri"/>
            </a:endParaRPr>
          </a:p>
          <a:p>
            <a:pPr marL="800100" lvl="1" indent="-342900">
              <a:buFont typeface="Arial"/>
              <a:buChar char="•"/>
            </a:pPr>
            <a:r>
              <a:rPr lang="en-US" sz="2400"/>
              <a:t>Monitoring tools (IR, AA, P&amp;P, HR)</a:t>
            </a:r>
            <a:endParaRPr lang="en-US" sz="2400">
              <a:ea typeface="Calibri"/>
              <a:cs typeface="Calibri"/>
            </a:endParaRPr>
          </a:p>
          <a:p>
            <a:pPr lvl="1"/>
            <a:endParaRPr lang="en-US" sz="2400">
              <a:ea typeface="Calibri"/>
              <a:cs typeface="Calibri"/>
            </a:endParaRPr>
          </a:p>
          <a:p>
            <a:pPr lvl="0"/>
            <a:r>
              <a:rPr lang="en-US" sz="2400" b="1"/>
              <a:t>Phase II</a:t>
            </a:r>
            <a:r>
              <a:rPr lang="en-US" sz="2400"/>
              <a:t>  (within 60 days of contract execution):</a:t>
            </a:r>
            <a:endParaRPr lang="en-US" sz="2400">
              <a:ea typeface="Calibri"/>
              <a:cs typeface="Calibri"/>
            </a:endParaRPr>
          </a:p>
          <a:p>
            <a:pPr marL="800100" lvl="1" indent="-342900">
              <a:buFont typeface="Arial"/>
              <a:buChar char="•"/>
            </a:pPr>
            <a:r>
              <a:rPr lang="en-US" sz="2400"/>
              <a:t>Process training </a:t>
            </a:r>
            <a:endParaRPr lang="en-US" sz="2400">
              <a:ea typeface="Calibri"/>
              <a:cs typeface="Calibri"/>
            </a:endParaRPr>
          </a:p>
          <a:p>
            <a:pPr lvl="1"/>
            <a:endParaRPr lang="en-US" sz="2400">
              <a:ea typeface="Calibri"/>
              <a:cs typeface="Calibri"/>
            </a:endParaRPr>
          </a:p>
          <a:p>
            <a:pPr lvl="0"/>
            <a:r>
              <a:rPr lang="en-US" sz="2400" b="1"/>
              <a:t>Phase III </a:t>
            </a:r>
            <a:r>
              <a:rPr lang="en-US" sz="2400"/>
              <a:t>(withing 90 days of contract execution): </a:t>
            </a:r>
            <a:endParaRPr lang="en-US" sz="2400">
              <a:ea typeface="Calibri"/>
              <a:cs typeface="Calibri"/>
            </a:endParaRPr>
          </a:p>
          <a:p>
            <a:pPr marL="800100" lvl="1" indent="-342900">
              <a:buFont typeface="Arial"/>
              <a:buChar char="•"/>
            </a:pPr>
            <a:r>
              <a:rPr lang="en-US" sz="2400"/>
              <a:t>Policy and procedures review</a:t>
            </a:r>
            <a:endParaRPr lang="en-US" sz="2400">
              <a:ea typeface="Calibri"/>
              <a:cs typeface="Calibri"/>
            </a:endParaRPr>
          </a:p>
          <a:p>
            <a:pPr marL="800100" lvl="1" indent="-342900">
              <a:buFont typeface="Arial"/>
              <a:buChar char="•"/>
            </a:pPr>
            <a:r>
              <a:rPr lang="en-US" sz="2400"/>
              <a:t>HR files sample review </a:t>
            </a:r>
            <a:endParaRPr lang="en-US" sz="2400">
              <a:ea typeface="Calibri"/>
              <a:cs typeface="Calibri"/>
            </a:endParaRPr>
          </a:p>
          <a:p>
            <a:pPr lvl="1"/>
            <a:endParaRPr lang="en-US" sz="2400">
              <a:latin typeface="Calibri"/>
              <a:ea typeface="Calibri"/>
              <a:cs typeface="Calibri"/>
            </a:endParaRPr>
          </a:p>
          <a:p>
            <a:r>
              <a:rPr lang="en-US" sz="2400" b="1" u="none">
                <a:latin typeface="Calibri"/>
                <a:ea typeface="Calibri"/>
                <a:cs typeface="Calibri"/>
                <a:sym typeface="Canva Sans Bold"/>
              </a:rPr>
              <a:t>Accreditation?</a:t>
            </a:r>
            <a:r>
              <a:rPr lang="en-US" sz="2400">
                <a:latin typeface="Calibri"/>
                <a:ea typeface="Calibri"/>
                <a:cs typeface="Calibri"/>
                <a:sym typeface="Canva Sans Bold"/>
              </a:rPr>
              <a:t> </a:t>
            </a:r>
            <a:endParaRPr lang="en-US" sz="2400">
              <a:latin typeface="Calibri"/>
              <a:ea typeface="Calibri"/>
              <a:cs typeface="Calibri"/>
            </a:endParaRPr>
          </a:p>
          <a:p>
            <a:pPr marL="342900" indent="-342900">
              <a:buFont typeface="Arial"/>
              <a:buChar char="•"/>
            </a:pPr>
            <a:r>
              <a:rPr lang="en-US" sz="2400">
                <a:latin typeface="Calibri"/>
                <a:ea typeface="Calibri"/>
                <a:cs typeface="Calibri"/>
                <a:sym typeface="Canva Sans Bold"/>
              </a:rPr>
              <a:t>If not, then need to conform to CARF Standards for Unaccredited Providers</a:t>
            </a:r>
            <a:endParaRPr lang="en-US" sz="2400" u="none">
              <a:latin typeface="Calibri"/>
              <a:ea typeface="Calibri"/>
              <a:cs typeface="Calibri"/>
            </a:endParaRPr>
          </a:p>
          <a:p>
            <a:pPr lvl="0" algn="l">
              <a:lnSpc>
                <a:spcPts val="6598"/>
              </a:lnSpc>
            </a:pPr>
            <a:endParaRPr lang="en-US" b="1" u="none">
              <a:latin typeface="Calibri"/>
              <a:ea typeface="Calibri"/>
              <a:cs typeface="Calibri"/>
            </a:endParaRPr>
          </a:p>
          <a:p>
            <a:pPr>
              <a:lnSpc>
                <a:spcPts val="6598"/>
              </a:lnSpc>
            </a:pPr>
            <a:endParaRPr lang="en-US" b="1">
              <a:latin typeface="Calibri"/>
              <a:ea typeface="Calibri"/>
              <a:cs typeface="Calibri"/>
            </a:endParaRPr>
          </a:p>
          <a:p>
            <a:pPr marL="857250" indent="-857250">
              <a:lnSpc>
                <a:spcPts val="6599"/>
              </a:lnSpc>
              <a:buFont typeface="Arial" panose="020B0604020202020204" pitchFamily="34" charset="0"/>
              <a:buChar char="•"/>
            </a:pPr>
            <a:endParaRPr lang="en-US" b="1">
              <a:latin typeface="Canva Sans Bold"/>
              <a:ea typeface="Canva Sans Bold"/>
              <a:cs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B5B4"/>
        </a:solidFill>
        <a:effectLst/>
      </p:bgPr>
    </p:bg>
    <p:spTree>
      <p:nvGrpSpPr>
        <p:cNvPr id="1" name="">
          <a:extLst>
            <a:ext uri="{FF2B5EF4-FFF2-40B4-BE49-F238E27FC236}">
              <a16:creationId xmlns:a16="http://schemas.microsoft.com/office/drawing/2014/main" id="{2E7B2062-CB04-7DD3-3EF2-06E0A4E6825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A1EAF0-1689-22FC-5E95-E5056F16A82D}"/>
              </a:ext>
            </a:extLst>
          </p:cNvPr>
          <p:cNvSpPr/>
          <p:nvPr/>
        </p:nvSpPr>
        <p:spPr>
          <a:xfrm>
            <a:off x="11597730" y="436733"/>
            <a:ext cx="6842670" cy="97183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3">
              <a:alphaModFix amt="35000"/>
            </a:blip>
            <a:stretch>
              <a:fillRect/>
            </a:stretch>
          </a:blipFill>
        </p:spPr>
        <p:txBody>
          <a:bodyPr/>
          <a:lstStyle/>
          <a:p>
            <a:endParaRPr lang="en-US"/>
          </a:p>
        </p:txBody>
      </p:sp>
      <p:sp>
        <p:nvSpPr>
          <p:cNvPr id="3" name="TextBox 3">
            <a:extLst>
              <a:ext uri="{FF2B5EF4-FFF2-40B4-BE49-F238E27FC236}">
                <a16:creationId xmlns:a16="http://schemas.microsoft.com/office/drawing/2014/main" id="{A408A82D-627B-B2B0-5848-9EC04F45014E}"/>
              </a:ext>
            </a:extLst>
          </p:cNvPr>
          <p:cNvSpPr txBox="1"/>
          <p:nvPr/>
        </p:nvSpPr>
        <p:spPr>
          <a:xfrm>
            <a:off x="645561" y="1443042"/>
            <a:ext cx="10653422" cy="9158276"/>
          </a:xfrm>
          <a:prstGeom prst="rect">
            <a:avLst/>
          </a:prstGeom>
        </p:spPr>
        <p:txBody>
          <a:bodyPr lIns="0" tIns="0" rIns="0" bIns="0" rtlCol="0" anchor="t">
            <a:spAutoFit/>
          </a:bodyPr>
          <a:lstStyle/>
          <a:p>
            <a:pPr lvl="0" algn="l">
              <a:lnSpc>
                <a:spcPts val="6599"/>
              </a:lnSpc>
            </a:pPr>
            <a:r>
              <a:rPr lang="en-US" sz="3600" b="1" u="none">
                <a:latin typeface="Canva Sans Bold"/>
                <a:ea typeface="Canva Sans Bold"/>
                <a:cs typeface="Canva Sans Bold"/>
                <a:sym typeface="Canva Sans Bold"/>
              </a:rPr>
              <a:t>Compliance Department Requirements:</a:t>
            </a:r>
          </a:p>
          <a:p>
            <a:pPr marL="285750" lvl="0" indent="-285750" algn="l">
              <a:lnSpc>
                <a:spcPts val="6599"/>
              </a:lnSpc>
              <a:buFont typeface="Arial" panose="020B0604020202020204" pitchFamily="34" charset="0"/>
              <a:buChar char="•"/>
            </a:pPr>
            <a:r>
              <a:rPr lang="en-US" sz="2400" u="none">
                <a:latin typeface="Canva Sans Bold"/>
                <a:ea typeface="Canva Sans Bold"/>
                <a:cs typeface="Canva Sans Bold"/>
                <a:sym typeface="Canva Sans Bold"/>
              </a:rPr>
              <a:t>Incident Report (IRAS and IRMS)</a:t>
            </a:r>
            <a:endParaRPr lang="en-US" sz="2400" u="none">
              <a:latin typeface="Canva Sans Bold"/>
              <a:ea typeface="Canva Sans Bold"/>
              <a:cs typeface="Canva Sans Bold"/>
            </a:endParaRPr>
          </a:p>
          <a:p>
            <a:pPr marL="285750" indent="-285750">
              <a:lnSpc>
                <a:spcPts val="6598"/>
              </a:lnSpc>
              <a:buFont typeface="Arial" panose="020B0604020202020204" pitchFamily="34" charset="0"/>
              <a:buChar char="•"/>
            </a:pPr>
            <a:r>
              <a:rPr lang="en-US" sz="2400">
                <a:latin typeface="Canva Sans Bold"/>
                <a:ea typeface="Canva Sans Bold"/>
                <a:cs typeface="Canva Sans Bold"/>
              </a:rPr>
              <a:t>Compliance Line/ Complaints and Grievances</a:t>
            </a:r>
            <a:endParaRPr lang="en-US" sz="2400">
              <a:latin typeface="Canva Sans Bold"/>
              <a:ea typeface="Canva Sans Bold"/>
              <a:cs typeface="Canva Sans Bold"/>
              <a:sym typeface="Canva Sans Bold"/>
            </a:endParaRPr>
          </a:p>
          <a:p>
            <a:pPr marL="285750" lvl="0" indent="-285750" algn="l">
              <a:lnSpc>
                <a:spcPts val="6599"/>
              </a:lnSpc>
              <a:buFont typeface="Arial" panose="020B0604020202020204" pitchFamily="34" charset="0"/>
              <a:buChar char="•"/>
            </a:pPr>
            <a:r>
              <a:rPr lang="en-US" sz="2400">
                <a:latin typeface="Canva Sans Bold"/>
                <a:ea typeface="Canva Sans Bold"/>
                <a:cs typeface="Canva Sans Bold"/>
                <a:sym typeface="Canva Sans Bold"/>
              </a:rPr>
              <a:t>New Voter Registration Act (NVRA)</a:t>
            </a:r>
            <a:endParaRPr lang="en-US" sz="2400">
              <a:latin typeface="Canva Sans Bold"/>
              <a:ea typeface="Canva Sans Bold"/>
              <a:cs typeface="Canva Sans Bold"/>
            </a:endParaRPr>
          </a:p>
          <a:p>
            <a:pPr marL="285750" lvl="0" indent="-285750" algn="l">
              <a:lnSpc>
                <a:spcPts val="6599"/>
              </a:lnSpc>
              <a:buFont typeface="Arial" panose="020B0604020202020204" pitchFamily="34" charset="0"/>
              <a:buChar char="•"/>
            </a:pPr>
            <a:r>
              <a:rPr lang="en-US" sz="2400" u="none">
                <a:latin typeface="Canva Sans Bold"/>
                <a:ea typeface="Canva Sans Bold"/>
                <a:cs typeface="Canva Sans Bold"/>
                <a:sym typeface="Canva Sans Bold"/>
              </a:rPr>
              <a:t>Auxiliary Aids Service Report (HHS)</a:t>
            </a:r>
            <a:endParaRPr lang="en-US" sz="2400" u="none">
              <a:latin typeface="Canva Sans Bold"/>
              <a:ea typeface="Canva Sans Bold"/>
              <a:cs typeface="Canva Sans Bold"/>
            </a:endParaRPr>
          </a:p>
          <a:p>
            <a:pPr marL="285750" lvl="0" indent="-285750" algn="l">
              <a:lnSpc>
                <a:spcPts val="6599"/>
              </a:lnSpc>
              <a:buFont typeface="Arial" panose="020B0604020202020204" pitchFamily="34" charset="0"/>
              <a:buChar char="•"/>
            </a:pPr>
            <a:r>
              <a:rPr lang="en-US" sz="2400">
                <a:latin typeface="Canva Sans Bold"/>
                <a:ea typeface="Canva Sans Bold"/>
                <a:cs typeface="Canva Sans Bold"/>
                <a:sym typeface="Canva Sans Bold"/>
              </a:rPr>
              <a:t>Community Person Served Satisfaction Survey (CPSSS)</a:t>
            </a:r>
            <a:endParaRPr lang="en-US" sz="2400">
              <a:latin typeface="Canva Sans Bold"/>
              <a:ea typeface="Canva Sans Bold"/>
              <a:cs typeface="Canva Sans Bold"/>
            </a:endParaRPr>
          </a:p>
          <a:p>
            <a:pPr marL="285750" lvl="0" indent="-285750" algn="l">
              <a:lnSpc>
                <a:spcPts val="6599"/>
              </a:lnSpc>
              <a:buFont typeface="Arial" panose="020B0604020202020204" pitchFamily="34" charset="0"/>
              <a:buChar char="•"/>
            </a:pPr>
            <a:r>
              <a:rPr lang="en-US" sz="2400" u="none">
                <a:latin typeface="Canva Sans Bold"/>
                <a:ea typeface="Canva Sans Bold"/>
                <a:cs typeface="Canva Sans Bold"/>
                <a:sym typeface="Canva Sans Bold"/>
              </a:rPr>
              <a:t>Monitoring </a:t>
            </a:r>
            <a:endParaRPr lang="en-US" sz="2400" u="none">
              <a:latin typeface="Canva Sans Bold"/>
              <a:ea typeface="Canva Sans Bold"/>
              <a:cs typeface="Canva Sans Bold"/>
            </a:endParaRPr>
          </a:p>
          <a:p>
            <a:pPr marL="285750" lvl="0" indent="-285750" algn="l">
              <a:lnSpc>
                <a:spcPts val="6599"/>
              </a:lnSpc>
              <a:buFont typeface="Arial" panose="020B0604020202020204" pitchFamily="34" charset="0"/>
              <a:buChar char="•"/>
            </a:pPr>
            <a:r>
              <a:rPr lang="en-US" sz="2400">
                <a:latin typeface="Canva Sans Bold"/>
                <a:ea typeface="Canva Sans Bold"/>
                <a:cs typeface="Canva Sans Bold"/>
                <a:sym typeface="Canva Sans Bold"/>
              </a:rPr>
              <a:t>Incidentals </a:t>
            </a:r>
            <a:endParaRPr lang="en-US" sz="2400" b="1" u="none">
              <a:latin typeface="Canva Sans Bold"/>
              <a:ea typeface="Canva Sans Bold"/>
              <a:cs typeface="Canva Sans Bold"/>
            </a:endParaRPr>
          </a:p>
          <a:p>
            <a:pPr marL="285750" indent="-285750">
              <a:lnSpc>
                <a:spcPts val="6598"/>
              </a:lnSpc>
              <a:buFont typeface="Arial" panose="020B0604020202020204" pitchFamily="34" charset="0"/>
              <a:buChar char="•"/>
            </a:pPr>
            <a:r>
              <a:rPr lang="en-US" sz="2400">
                <a:latin typeface="Canva Sans Bold"/>
                <a:ea typeface="Canva Sans Bold"/>
                <a:cs typeface="Canva Sans Bold"/>
              </a:rPr>
              <a:t>Quarterly Compliance Report</a:t>
            </a:r>
            <a:endParaRPr lang="en-US" sz="2400" u="none">
              <a:latin typeface="Canva Sans Bold"/>
              <a:ea typeface="Canva Sans Bold"/>
              <a:cs typeface="Canva Sans Bold"/>
            </a:endParaRPr>
          </a:p>
          <a:p>
            <a:pPr marL="857250" lvl="0" indent="-857250" algn="l">
              <a:lnSpc>
                <a:spcPts val="6599"/>
              </a:lnSpc>
              <a:buFont typeface="Arial" panose="020B0604020202020204" pitchFamily="34" charset="0"/>
              <a:buChar char="•"/>
            </a:pPr>
            <a:endParaRPr lang="en-US" b="1" u="none">
              <a:latin typeface="Canva Sans Bold"/>
              <a:ea typeface="Canva Sans Bold"/>
              <a:cs typeface="Canva Sans Bold"/>
              <a:sym typeface="Canva Sans Bold"/>
            </a:endParaRPr>
          </a:p>
          <a:p>
            <a:pPr marL="857250" indent="-857250">
              <a:lnSpc>
                <a:spcPts val="6599"/>
              </a:lnSpc>
              <a:buFont typeface="Arial" panose="020B0604020202020204" pitchFamily="34" charset="0"/>
              <a:buChar char="•"/>
            </a:pPr>
            <a:endParaRPr lang="en-US" b="1">
              <a:latin typeface="Canva Sans Bold"/>
              <a:ea typeface="Canva Sans Bold"/>
              <a:cs typeface="Canva Sans Bold"/>
            </a:endParaRPr>
          </a:p>
        </p:txBody>
      </p:sp>
    </p:spTree>
    <p:extLst>
      <p:ext uri="{BB962C8B-B14F-4D97-AF65-F5344CB8AC3E}">
        <p14:creationId xmlns:p14="http://schemas.microsoft.com/office/powerpoint/2010/main" val="50492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B5B4"/>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0738C610-246C-E577-AF7C-47473E4E405A}"/>
              </a:ext>
            </a:extLst>
          </p:cNvPr>
          <p:cNvSpPr>
            <a:spLocks noGrp="1"/>
          </p:cNvSpPr>
          <p:nvPr>
            <p:ph type="title"/>
          </p:nvPr>
        </p:nvSpPr>
        <p:spPr>
          <a:xfrm>
            <a:off x="457200" y="274638"/>
            <a:ext cx="17145000" cy="1143000"/>
          </a:xfrm>
        </p:spPr>
        <p:txBody>
          <a:bodyPr/>
          <a:lstStyle/>
          <a:p>
            <a:pPr algn="l"/>
            <a:r>
              <a:rPr lang="en-US" cap="all"/>
              <a:t>Incident Report Requirements</a:t>
            </a:r>
            <a:r>
              <a:rPr lang="en-US"/>
              <a:t>​</a:t>
            </a:r>
          </a:p>
        </p:txBody>
      </p:sp>
      <p:sp>
        <p:nvSpPr>
          <p:cNvPr id="30" name="Content Placeholder 29">
            <a:extLst>
              <a:ext uri="{FF2B5EF4-FFF2-40B4-BE49-F238E27FC236}">
                <a16:creationId xmlns:a16="http://schemas.microsoft.com/office/drawing/2014/main" id="{178504B6-214B-3FEA-65F7-C4EF2B45F396}"/>
              </a:ext>
            </a:extLst>
          </p:cNvPr>
          <p:cNvSpPr>
            <a:spLocks noGrp="1"/>
          </p:cNvSpPr>
          <p:nvPr>
            <p:ph idx="1"/>
          </p:nvPr>
        </p:nvSpPr>
        <p:spPr>
          <a:xfrm>
            <a:off x="457200" y="1600200"/>
            <a:ext cx="17297400" cy="8115300"/>
          </a:xfrm>
        </p:spPr>
        <p:txBody>
          <a:bodyPr vert="horz" lIns="91440" tIns="45720" rIns="91440" bIns="45720" rtlCol="0" anchor="t">
            <a:normAutofit/>
          </a:bodyPr>
          <a:lstStyle/>
          <a:p>
            <a:pPr fontAlgn="base"/>
            <a:r>
              <a:rPr lang="en-US"/>
              <a:t>Designate a minimum of two IR Coordinators ​</a:t>
            </a:r>
          </a:p>
          <a:p>
            <a:pPr fontAlgn="base"/>
            <a:r>
              <a:rPr lang="en-US"/>
              <a:t>Two systems involved: DCF IRAS &amp; CFC IRMS</a:t>
            </a:r>
            <a:endParaRPr lang="en-US">
              <a:ea typeface="Calibri"/>
              <a:cs typeface="Calibri"/>
            </a:endParaRPr>
          </a:p>
          <a:p>
            <a:pPr fontAlgn="base"/>
            <a:r>
              <a:rPr lang="en-US"/>
              <a:t>Must submit the following to gain access to the systems</a:t>
            </a:r>
            <a:endParaRPr lang="en-US">
              <a:ea typeface="Calibri"/>
              <a:cs typeface="Calibri"/>
            </a:endParaRPr>
          </a:p>
          <a:p>
            <a:pPr lvl="1" fontAlgn="base"/>
            <a:r>
              <a:rPr lang="en-US"/>
              <a:t>Certificates of completion from </a:t>
            </a:r>
            <a:r>
              <a:rPr lang="en-US" sz="2000" u="sng">
                <a:hlinkClick r:id="rId3"/>
              </a:rPr>
              <a:t>My FL Learn | Florida DCF (myflfamilies.com</a:t>
            </a:r>
            <a:r>
              <a:rPr lang="en-US" sz="2200" u="sng"/>
              <a:t> </a:t>
            </a:r>
            <a:r>
              <a:rPr lang="en-US" sz="2200"/>
              <a:t>for: ​</a:t>
            </a:r>
            <a:endParaRPr lang="en-US" sz="2200">
              <a:ea typeface="Calibri"/>
              <a:cs typeface="Calibri"/>
            </a:endParaRPr>
          </a:p>
          <a:p>
            <a:pPr lvl="2" fontAlgn="base"/>
            <a:r>
              <a:rPr lang="en-US"/>
              <a:t>DCF HIPAA </a:t>
            </a:r>
            <a:endParaRPr lang="en-US">
              <a:ea typeface="Calibri"/>
              <a:cs typeface="Calibri"/>
            </a:endParaRPr>
          </a:p>
          <a:p>
            <a:pPr lvl="2" fontAlgn="base"/>
            <a:r>
              <a:rPr lang="en-US"/>
              <a:t>Security Awareness Trainings ​</a:t>
            </a:r>
            <a:endParaRPr lang="en-US">
              <a:ea typeface="Calibri"/>
              <a:cs typeface="Calibri"/>
            </a:endParaRPr>
          </a:p>
          <a:p>
            <a:pPr lvl="1" fontAlgn="base"/>
            <a:r>
              <a:rPr lang="en-US"/>
              <a:t>DCF Security Agreement Form and Nondisclosure Forms ​</a:t>
            </a:r>
            <a:endParaRPr lang="en-US">
              <a:ea typeface="Calibri"/>
              <a:cs typeface="Calibri"/>
            </a:endParaRPr>
          </a:p>
          <a:p>
            <a:pPr lvl="1" fontAlgn="base"/>
            <a:r>
              <a:rPr lang="en-US"/>
              <a:t>Database Access Form​</a:t>
            </a:r>
            <a:endParaRPr lang="en-US">
              <a:ea typeface="Calibri"/>
              <a:cs typeface="Calibri"/>
            </a:endParaRPr>
          </a:p>
          <a:p>
            <a:pPr fontAlgn="base"/>
            <a:r>
              <a:rPr lang="en-US"/>
              <a:t>All incidents must be reported within ONE business day of occurrence.​</a:t>
            </a:r>
            <a:endParaRPr lang="en-US">
              <a:ea typeface="Calibri"/>
              <a:cs typeface="Calibri"/>
            </a:endParaRPr>
          </a:p>
          <a:p>
            <a:pPr fontAlgn="base"/>
            <a:r>
              <a:rPr lang="en-US"/>
              <a:t>IR submission takes place in DCF IRAS and follow up takes place in CFC IRMS. Follow up questions should be answered within 5 business days of notification.​</a:t>
            </a:r>
            <a:endParaRPr lang="en-US">
              <a:ea typeface="Calibri"/>
              <a:cs typeface="Calibri"/>
            </a:endParaRPr>
          </a:p>
          <a:p>
            <a:pPr fontAlgn="base"/>
            <a:r>
              <a:rPr lang="en-US"/>
              <a:t>Monthly Attestation Required if no incident report was reported in prior month through IRMS (message expires on the 6th day and system marks noncompliant)</a:t>
            </a:r>
            <a:endParaRPr lang="en-US">
              <a:ea typeface="Calibri"/>
              <a:cs typeface="Calibri"/>
            </a:endParaRPr>
          </a:p>
          <a:p>
            <a:pPr fontAlgn="base"/>
            <a:r>
              <a:rPr lang="en-US"/>
              <a:t>Training available at </a:t>
            </a:r>
            <a:r>
              <a:rPr lang="en-US" sz="2000">
                <a:hlinkClick r:id="rId4"/>
              </a:rPr>
              <a:t>Guidelines | Templates | Forms – Mental Health Substance Use Services</a:t>
            </a:r>
            <a:endParaRPr lang="en-US" sz="2000"/>
          </a:p>
          <a:p>
            <a:pPr fontAlgn="base"/>
            <a:endParaRPr lang="en-US"/>
          </a:p>
          <a:p>
            <a:pPr marL="0" inden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CE6"/>
        </a:solidFill>
        <a:effectLst/>
      </p:bgPr>
    </p:bg>
    <p:spTree>
      <p:nvGrpSpPr>
        <p:cNvPr id="1" name=""/>
        <p:cNvGrpSpPr/>
        <p:nvPr/>
      </p:nvGrpSpPr>
      <p:grpSpPr>
        <a:xfrm>
          <a:off x="0" y="0"/>
          <a:ext cx="0" cy="0"/>
          <a:chOff x="0" y="0"/>
          <a:chExt cx="0" cy="0"/>
        </a:xfrm>
      </p:grpSpPr>
      <p:sp>
        <p:nvSpPr>
          <p:cNvPr id="2" name="Freeform 2"/>
          <p:cNvSpPr/>
          <p:nvPr/>
        </p:nvSpPr>
        <p:spPr>
          <a:xfrm>
            <a:off x="11445330" y="800100"/>
            <a:ext cx="6842670" cy="91087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3">
              <a:alphaModFix amt="35000"/>
            </a:blip>
            <a:stretch>
              <a:fillRect/>
            </a:stretch>
          </a:blipFill>
        </p:spPr>
        <p:txBody>
          <a:bodyPr/>
          <a:lstStyle/>
          <a:p>
            <a:endParaRPr lang="en-US"/>
          </a:p>
        </p:txBody>
      </p:sp>
      <p:sp>
        <p:nvSpPr>
          <p:cNvPr id="3" name="TextBox 3"/>
          <p:cNvSpPr txBox="1"/>
          <p:nvPr/>
        </p:nvSpPr>
        <p:spPr>
          <a:xfrm>
            <a:off x="762000" y="571500"/>
            <a:ext cx="13944600" cy="6955750"/>
          </a:xfrm>
          <a:prstGeom prst="rect">
            <a:avLst/>
          </a:prstGeom>
        </p:spPr>
        <p:txBody>
          <a:bodyPr wrap="square" lIns="0" tIns="0" rIns="0" bIns="0" rtlCol="0" anchor="t">
            <a:spAutoFit/>
          </a:bodyPr>
          <a:lstStyle/>
          <a:p>
            <a:r>
              <a:rPr lang="en-US" sz="4400" b="1">
                <a:solidFill>
                  <a:srgbClr val="2D746E"/>
                </a:solidFill>
                <a:latin typeface="Canva Sans Bold"/>
                <a:ea typeface="Canva Sans Bold"/>
                <a:cs typeface="Canva Sans Bold"/>
                <a:sym typeface="Canva Sans Bold"/>
              </a:rPr>
              <a:t>National Voter Registration Act (NVRA)</a:t>
            </a:r>
          </a:p>
          <a:p>
            <a:r>
              <a:rPr lang="en-US" sz="2400" b="1">
                <a:solidFill>
                  <a:srgbClr val="2D746E"/>
                </a:solidFill>
                <a:latin typeface="Canva Sans Bold"/>
                <a:ea typeface="Canva Sans Bold"/>
                <a:cs typeface="Canva Sans Bold"/>
                <a:sym typeface="Canva Sans Bold"/>
              </a:rPr>
              <a:t>Federal Requirement-</a:t>
            </a:r>
          </a:p>
          <a:p>
            <a:endParaRPr lang="en-US" sz="2400" b="1">
              <a:solidFill>
                <a:srgbClr val="2D746E"/>
              </a:solidFill>
              <a:latin typeface="Canva Sans Bold"/>
            </a:endParaRPr>
          </a:p>
          <a:p>
            <a:r>
              <a:rPr lang="en-US"/>
              <a:t>​</a:t>
            </a:r>
            <a:r>
              <a:rPr lang="en-US" sz="2400" u="sng" cap="all">
                <a:hlinkClick r:id="rId4"/>
              </a:rPr>
              <a:t>Guidance 25 - National Voter Registration Act Guidance.pdf </a:t>
            </a:r>
            <a:endParaRPr lang="en-US" sz="2400" u="sng" cap="all">
              <a:ea typeface="Calibri"/>
              <a:cs typeface="Calibri"/>
            </a:endParaRPr>
          </a:p>
          <a:p>
            <a:pPr fontAlgn="base"/>
            <a:r>
              <a:rPr lang="en-US" sz="2400"/>
              <a:t>Applies to offices that receive state funds, provide direct care services, public assistance, services to persons with disabilities, Armed Force recruitment offices, centers for independent living and public libraries. ​</a:t>
            </a:r>
            <a:endParaRPr lang="en-US" sz="2400">
              <a:ea typeface="Calibri"/>
              <a:cs typeface="Calibri"/>
            </a:endParaRPr>
          </a:p>
          <a:p>
            <a:pPr fontAlgn="base"/>
            <a:endParaRPr lang="en-US" sz="2400">
              <a:ea typeface="Calibri"/>
              <a:cs typeface="Calibri"/>
            </a:endParaRPr>
          </a:p>
          <a:p>
            <a:pPr fontAlgn="base"/>
            <a:r>
              <a:rPr lang="en-US" sz="2400"/>
              <a:t>-   Must offer registration opportunities to anyone 18+ (16+ can preregister but won’t be able to vote until 18) Parental or guardian approval is not required .</a:t>
            </a:r>
            <a:endParaRPr lang="en-US">
              <a:ea typeface="Calibri"/>
              <a:cs typeface="Calibri"/>
            </a:endParaRPr>
          </a:p>
          <a:p>
            <a:pPr marL="342900" indent="-342900">
              <a:buFont typeface="Calibri"/>
              <a:buChar char="-"/>
            </a:pPr>
            <a:r>
              <a:rPr lang="en-US" sz="2400">
                <a:ea typeface="Calibri"/>
                <a:cs typeface="Calibri"/>
              </a:rPr>
              <a:t>Must designate a NVRA Coordinator: </a:t>
            </a:r>
            <a:endParaRPr lang="en-US">
              <a:ea typeface="Calibri"/>
              <a:cs typeface="Calibri"/>
            </a:endParaRPr>
          </a:p>
          <a:p>
            <a:pPr marL="342900" indent="-342900">
              <a:buFont typeface="Calibri"/>
              <a:buChar char="-"/>
            </a:pPr>
            <a:r>
              <a:rPr lang="en-US" sz="2400">
                <a:ea typeface="Calibri"/>
                <a:cs typeface="Calibri"/>
              </a:rPr>
              <a:t>Provide Training to staff i.e., Front office staff, Case Managers </a:t>
            </a:r>
          </a:p>
          <a:p>
            <a:pPr marL="342900" indent="-342900">
              <a:buFont typeface="Calibri"/>
              <a:buChar char="-"/>
            </a:pPr>
            <a:r>
              <a:rPr lang="en-US" sz="2400">
                <a:ea typeface="Calibri"/>
                <a:cs typeface="Calibri"/>
              </a:rPr>
              <a:t>Submit a Quarterly Report </a:t>
            </a:r>
            <a:endParaRPr lang="en-US" sz="2400"/>
          </a:p>
          <a:p>
            <a:pPr fontAlgn="base"/>
            <a:r>
              <a:rPr lang="en-US" sz="2400" u="sng">
                <a:hlinkClick r:id="rId5"/>
              </a:rPr>
              <a:t>https://centralfloridacares.org/nvra-voter-registration-agencies-quarterly-activities-report-form/</a:t>
            </a:r>
            <a:r>
              <a:rPr lang="en-US" sz="2400">
                <a:hlinkClick r:id="rId5"/>
              </a:rPr>
              <a:t>​</a:t>
            </a:r>
            <a:endParaRPr lang="en-US" sz="2400">
              <a:ea typeface="Calibri"/>
              <a:cs typeface="Calibri"/>
            </a:endParaRPr>
          </a:p>
          <a:p>
            <a:endParaRPr lang="en-US" sz="2400">
              <a:ea typeface="Calibri"/>
              <a:cs typeface="Calibri"/>
            </a:endParaRPr>
          </a:p>
          <a:p>
            <a:pPr fontAlgn="base"/>
            <a:r>
              <a:rPr lang="en-US" sz="2400"/>
              <a:t>Additional Info </a:t>
            </a:r>
            <a:r>
              <a:rPr lang="en-US" sz="2400" u="sng">
                <a:hlinkClick r:id="rId6"/>
              </a:rPr>
              <a:t>National Voter Registration Act (NVRA) - Division of Elections - Florida Department of State</a:t>
            </a:r>
            <a:endParaRPr lang="en-US" sz="2400"/>
          </a:p>
          <a:p>
            <a:endParaRPr lang="en-US" sz="2400" b="1">
              <a:solidFill>
                <a:srgbClr val="2D746E"/>
              </a:solidFill>
              <a:latin typeface="Canva Sans Bold"/>
              <a:ea typeface="Canva Sans Bold"/>
              <a:cs typeface="Canva Sans Bold"/>
              <a:sym typeface="Canva Sans Bold"/>
            </a:endParaRPr>
          </a:p>
          <a:p>
            <a:endParaRPr lang="en-US" sz="2400" b="1">
              <a:solidFill>
                <a:srgbClr val="2D746E"/>
              </a:solidFill>
              <a:latin typeface="Canva Sans Bold"/>
              <a:ea typeface="Canva Sans Bold"/>
              <a:cs typeface="Canva Sans Bold"/>
              <a:sym typeface="Canva Sans Bold"/>
            </a:endParaRPr>
          </a:p>
          <a:p>
            <a:endParaRPr lang="en-US" sz="2400" b="1">
              <a:solidFill>
                <a:srgbClr val="2D746E"/>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CE6"/>
        </a:solidFill>
        <a:effectLst/>
      </p:bgPr>
    </p:bg>
    <p:spTree>
      <p:nvGrpSpPr>
        <p:cNvPr id="1" name=""/>
        <p:cNvGrpSpPr/>
        <p:nvPr/>
      </p:nvGrpSpPr>
      <p:grpSpPr>
        <a:xfrm>
          <a:off x="0" y="0"/>
          <a:ext cx="0" cy="0"/>
          <a:chOff x="0" y="0"/>
          <a:chExt cx="0" cy="0"/>
        </a:xfrm>
      </p:grpSpPr>
      <p:sp>
        <p:nvSpPr>
          <p:cNvPr id="2" name="Freeform 2"/>
          <p:cNvSpPr/>
          <p:nvPr/>
        </p:nvSpPr>
        <p:spPr>
          <a:xfrm>
            <a:off x="11445330" y="284333"/>
            <a:ext cx="6842670" cy="97183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2">
              <a:alphaModFix amt="35000"/>
            </a:blip>
            <a:stretch>
              <a:fillRect/>
            </a:stretch>
          </a:blipFill>
        </p:spPr>
        <p:txBody>
          <a:bodyPr/>
          <a:lstStyle/>
          <a:p>
            <a:endParaRPr lang="en-US"/>
          </a:p>
        </p:txBody>
      </p:sp>
      <p:sp>
        <p:nvSpPr>
          <p:cNvPr id="3" name="TextBox 3"/>
          <p:cNvSpPr txBox="1"/>
          <p:nvPr/>
        </p:nvSpPr>
        <p:spPr>
          <a:xfrm>
            <a:off x="1238423" y="857250"/>
            <a:ext cx="11291590" cy="1566544"/>
          </a:xfrm>
          <a:prstGeom prst="rect">
            <a:avLst/>
          </a:prstGeom>
        </p:spPr>
        <p:txBody>
          <a:bodyPr lIns="0" tIns="0" rIns="0" bIns="0" rtlCol="0" anchor="t">
            <a:spAutoFit/>
          </a:bodyPr>
          <a:lstStyle/>
          <a:p>
            <a:pPr>
              <a:lnSpc>
                <a:spcPts val="12880"/>
              </a:lnSpc>
            </a:pPr>
            <a:r>
              <a:rPr lang="en-US" sz="9200" b="1">
                <a:solidFill>
                  <a:srgbClr val="2D746E"/>
                </a:solidFill>
                <a:latin typeface="Canva Sans Bold"/>
                <a:ea typeface="Canva Sans Bold"/>
                <a:cs typeface="Canva Sans Bold"/>
                <a:sym typeface="Canva Sans Bold"/>
              </a:rPr>
              <a:t>Auxiliary Aids</a:t>
            </a:r>
          </a:p>
        </p:txBody>
      </p:sp>
      <p:sp>
        <p:nvSpPr>
          <p:cNvPr id="4" name="TextBox 4"/>
          <p:cNvSpPr txBox="1"/>
          <p:nvPr/>
        </p:nvSpPr>
        <p:spPr>
          <a:xfrm>
            <a:off x="118048" y="2749013"/>
            <a:ext cx="18169952" cy="6660478"/>
          </a:xfrm>
          <a:prstGeom prst="rect">
            <a:avLst/>
          </a:prstGeom>
        </p:spPr>
        <p:txBody>
          <a:bodyPr lIns="0" tIns="0" rIns="0" bIns="0" rtlCol="0" anchor="t">
            <a:spAutoFit/>
          </a:bodyPr>
          <a:lstStyle/>
          <a:p>
            <a:pPr marL="285750" indent="-285750" fontAlgn="base">
              <a:buFont typeface="Arial" panose="020B0604020202020204" pitchFamily="34" charset="0"/>
              <a:buChar char="•"/>
            </a:pPr>
            <a:r>
              <a:rPr lang="en-US" sz="2000" dirty="0"/>
              <a:t>The Americans with Disabilities Act of 1990 (ADA), the Americans with Disabilities Act Amendments Act of 2008 (ADAAA), and Title VI of the Civil Rights Act of 1964 (as amended), requires recipients of federal funds to develop procedures, policies, and protocols to provide auxiliary aids for persons with disabilities and Limited English Proficient.​</a:t>
            </a:r>
            <a:endParaRPr lang="en-US" sz="2000" dirty="0">
              <a:ea typeface="Calibri"/>
              <a:cs typeface="Calibri"/>
            </a:endParaRPr>
          </a:p>
          <a:p>
            <a:pPr marL="342900" indent="-342900" fontAlgn="base">
              <a:buFont typeface="Arial"/>
              <a:buChar char="•"/>
            </a:pPr>
            <a:r>
              <a:rPr lang="en-US" sz="2000" dirty="0"/>
              <a:t>Subcontractors must post notices informing of the availability of Auxiliary Aids, and provide materials for Service Delivery ​</a:t>
            </a:r>
            <a:endParaRPr lang="en-US" sz="2000" dirty="0">
              <a:ea typeface="Calibri"/>
              <a:cs typeface="Calibri"/>
            </a:endParaRPr>
          </a:p>
          <a:p>
            <a:pPr marL="171450" indent="57150"/>
            <a:r>
              <a:rPr lang="en-US" sz="2000" u="sng" dirty="0">
                <a:hlinkClick r:id="rId3"/>
              </a:rPr>
              <a:t>Information for DCF Service Providers | Florida DCF (myflfamilies.com)</a:t>
            </a:r>
            <a:r>
              <a:rPr lang="en-US" sz="2000" dirty="0"/>
              <a:t>​</a:t>
            </a:r>
            <a:endParaRPr lang="en-US" sz="2000" dirty="0">
              <a:ea typeface="Calibri"/>
              <a:cs typeface="Calibri"/>
            </a:endParaRPr>
          </a:p>
          <a:p>
            <a:pPr fontAlgn="base"/>
            <a:endParaRPr lang="en-US" sz="4400" dirty="0">
              <a:ea typeface="Calibri"/>
              <a:cs typeface="Calibri"/>
            </a:endParaRPr>
          </a:p>
          <a:p>
            <a:pPr marL="285750" indent="-285750" fontAlgn="base">
              <a:buFont typeface="Arial" panose="020B0604020202020204" pitchFamily="34" charset="0"/>
              <a:buChar char="•"/>
            </a:pPr>
            <a:r>
              <a:rPr lang="en-US" sz="2000" dirty="0"/>
              <a:t>Designate a Single Point of Contact (SPOC) to coordinate the provision of aux aids and services in accordance with the ADA and Section 504​. Designated SPOC must take module in the Serving Our Customers Who are Deaf or Hard of Hearing training Single Point of Contact Designee Training </a:t>
            </a:r>
            <a:endParaRPr lang="en-US" sz="2000" dirty="0">
              <a:ea typeface="Calibri"/>
              <a:cs typeface="Calibri"/>
            </a:endParaRPr>
          </a:p>
          <a:p>
            <a:pPr marL="285750" indent="-285750" fontAlgn="base">
              <a:buFont typeface="Arial" panose="020B0604020202020204" pitchFamily="34" charset="0"/>
              <a:buChar char="•"/>
            </a:pPr>
            <a:endParaRPr lang="en-US" sz="3200" dirty="0">
              <a:ea typeface="Calibri"/>
              <a:cs typeface="Calibri"/>
            </a:endParaRPr>
          </a:p>
          <a:p>
            <a:pPr marL="285750" indent="-285750" fontAlgn="base">
              <a:buFont typeface="Arial" panose="020B0604020202020204" pitchFamily="34" charset="0"/>
              <a:buChar char="•"/>
            </a:pPr>
            <a:r>
              <a:rPr lang="en-US" sz="2000" dirty="0"/>
              <a:t>Ensure employees take the “Foundations of Disability Rights" formerly  Serving Our Customers Who are Deaf or Hard of Hearing  trainings on the DCF website, within 60 days of hire and </a:t>
            </a:r>
            <a:r>
              <a:rPr lang="en-US" sz="2000"/>
              <a:t>annually thereafter. </a:t>
            </a:r>
            <a:r>
              <a:rPr lang="en-US" sz="2000" u="sng" dirty="0">
                <a:hlinkClick r:id="rId4"/>
              </a:rPr>
              <a:t>Required Training for Service Providers | Florida DCF (myflfamilies.com)</a:t>
            </a:r>
            <a:r>
              <a:rPr lang="en-US" sz="2000" dirty="0"/>
              <a:t>​</a:t>
            </a:r>
            <a:endParaRPr lang="en-US" sz="2000" dirty="0">
              <a:ea typeface="Calibri"/>
              <a:cs typeface="Calibri"/>
            </a:endParaRPr>
          </a:p>
          <a:p>
            <a:pPr marL="285750" indent="-285750" fontAlgn="base">
              <a:buFont typeface="Arial" panose="020B0604020202020204" pitchFamily="34" charset="0"/>
              <a:buChar char="•"/>
            </a:pPr>
            <a:endParaRPr lang="en-US" sz="3200" dirty="0">
              <a:ea typeface="Calibri"/>
              <a:cs typeface="Calibri"/>
            </a:endParaRPr>
          </a:p>
          <a:p>
            <a:pPr marL="285750" indent="-285750" fontAlgn="base">
              <a:buFont typeface="Arial" panose="020B0604020202020204" pitchFamily="34" charset="0"/>
              <a:buChar char="•"/>
            </a:pPr>
            <a:r>
              <a:rPr lang="en-US" sz="2000" dirty="0"/>
              <a:t>Create an Auxiliary Aid Provision Plan or P&amp;P​</a:t>
            </a:r>
            <a:endParaRPr lang="en-US" sz="2000" dirty="0">
              <a:ea typeface="Calibri"/>
              <a:cs typeface="Calibri"/>
            </a:endParaRPr>
          </a:p>
          <a:p>
            <a:endParaRPr lang="en-US" sz="2000" dirty="0">
              <a:ea typeface="Calibri"/>
              <a:cs typeface="Calibri"/>
            </a:endParaRPr>
          </a:p>
          <a:p>
            <a:pPr marL="285750" indent="-285750" fontAlgn="base">
              <a:buFont typeface="Arial" panose="020B0604020202020204" pitchFamily="34" charset="0"/>
              <a:buChar char="•"/>
            </a:pPr>
            <a:endParaRPr lang="en-US" sz="2000" dirty="0">
              <a:ea typeface="Calibri"/>
              <a:cs typeface="Calibri"/>
            </a:endParaRPr>
          </a:p>
          <a:p>
            <a:pPr marL="285750" indent="-285750">
              <a:buFont typeface="Arial" panose="020B0604020202020204" pitchFamily="34" charset="0"/>
              <a:buChar char="•"/>
            </a:pPr>
            <a:r>
              <a:rPr lang="en-US" sz="2000" dirty="0"/>
              <a:t>Summarize number of aux services provided into a monthly report and submit the report electronically to the DCF 504 Coordinator = Jamie Horne Central Region, by the 5</a:t>
            </a:r>
            <a:r>
              <a:rPr lang="en-US" sz="1100" dirty="0"/>
              <a:t>th</a:t>
            </a:r>
            <a:r>
              <a:rPr lang="en-US" sz="2000" dirty="0"/>
              <a:t> of each month. Applies to NSP with 15+ employees​. SPOC must create acct on </a:t>
            </a:r>
            <a:r>
              <a:rPr lang="en-US" sz="2000" dirty="0" err="1"/>
              <a:t>FormSite</a:t>
            </a:r>
            <a:r>
              <a:rPr lang="en-US" sz="2000" dirty="0"/>
              <a:t> </a:t>
            </a:r>
            <a:r>
              <a:rPr lang="en-US" sz="2000" dirty="0">
                <a:hlinkClick r:id="rId5"/>
              </a:rPr>
              <a:t>OCR HHS Monthly Summary Report</a:t>
            </a:r>
            <a:endParaRPr lang="en-US" dirty="0"/>
          </a:p>
          <a:p>
            <a:pPr marL="366395" lvl="1" algn="l">
              <a:lnSpc>
                <a:spcPts val="6017"/>
              </a:lnSpc>
            </a:pPr>
            <a:endParaRPr lang="en-US" sz="3399" dirty="0">
              <a:solidFill>
                <a:srgbClr val="2D746E"/>
              </a:solidFill>
              <a:latin typeface="Canva Sans"/>
              <a:ea typeface="Canva Sans"/>
              <a:cs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CE6"/>
        </a:solidFill>
        <a:effectLst/>
      </p:bgPr>
    </p:bg>
    <p:spTree>
      <p:nvGrpSpPr>
        <p:cNvPr id="1" name=""/>
        <p:cNvGrpSpPr/>
        <p:nvPr/>
      </p:nvGrpSpPr>
      <p:grpSpPr>
        <a:xfrm>
          <a:off x="0" y="0"/>
          <a:ext cx="0" cy="0"/>
          <a:chOff x="0" y="0"/>
          <a:chExt cx="0" cy="0"/>
        </a:xfrm>
      </p:grpSpPr>
      <p:grpSp>
        <p:nvGrpSpPr>
          <p:cNvPr id="2" name="Group 2"/>
          <p:cNvGrpSpPr/>
          <p:nvPr/>
        </p:nvGrpSpPr>
        <p:grpSpPr>
          <a:xfrm>
            <a:off x="-3124200" y="0"/>
            <a:ext cx="15379977" cy="11079097"/>
            <a:chOff x="0" y="0"/>
            <a:chExt cx="1142093" cy="822716"/>
          </a:xfrm>
        </p:grpSpPr>
        <p:sp>
          <p:nvSpPr>
            <p:cNvPr id="3" name="Freeform 3"/>
            <p:cNvSpPr/>
            <p:nvPr/>
          </p:nvSpPr>
          <p:spPr>
            <a:xfrm>
              <a:off x="266018" y="0"/>
              <a:ext cx="876075" cy="763716"/>
            </a:xfrm>
            <a:custGeom>
              <a:avLst/>
              <a:gdLst/>
              <a:ahLst/>
              <a:cxnLst/>
              <a:rect l="l" t="t" r="r" b="b"/>
              <a:pathLst>
                <a:path w="876075" h="822716">
                  <a:moveTo>
                    <a:pt x="292183" y="19070"/>
                  </a:moveTo>
                  <a:cubicBezTo>
                    <a:pt x="336952" y="7556"/>
                    <a:pt x="388158" y="0"/>
                    <a:pt x="438273" y="0"/>
                  </a:cubicBezTo>
                  <a:cubicBezTo>
                    <a:pt x="488390" y="0"/>
                    <a:pt x="536614" y="6476"/>
                    <a:pt x="581055" y="17990"/>
                  </a:cubicBezTo>
                  <a:cubicBezTo>
                    <a:pt x="582002" y="18350"/>
                    <a:pt x="582947" y="18350"/>
                    <a:pt x="583892" y="18710"/>
                  </a:cubicBezTo>
                  <a:cubicBezTo>
                    <a:pt x="750786" y="64765"/>
                    <a:pt x="873711" y="186379"/>
                    <a:pt x="876075" y="328722"/>
                  </a:cubicBezTo>
                  <a:lnTo>
                    <a:pt x="876075" y="822716"/>
                  </a:lnTo>
                  <a:lnTo>
                    <a:pt x="0" y="822716"/>
                  </a:lnTo>
                  <a:lnTo>
                    <a:pt x="0" y="329089"/>
                  </a:lnTo>
                  <a:cubicBezTo>
                    <a:pt x="2364" y="185660"/>
                    <a:pt x="123397" y="64045"/>
                    <a:pt x="292183" y="19070"/>
                  </a:cubicBezTo>
                  <a:close/>
                </a:path>
              </a:pathLst>
            </a:custGeom>
            <a:solidFill>
              <a:srgbClr val="4EB5B4"/>
            </a:solidFill>
          </p:spPr>
          <p:txBody>
            <a:bodyPr/>
            <a:lstStyle/>
            <a:p>
              <a:endParaRPr lang="en-US"/>
            </a:p>
          </p:txBody>
        </p:sp>
        <p:sp>
          <p:nvSpPr>
            <p:cNvPr id="4" name="TextBox 4"/>
            <p:cNvSpPr txBox="1"/>
            <p:nvPr/>
          </p:nvSpPr>
          <p:spPr>
            <a:xfrm>
              <a:off x="0" y="69850"/>
              <a:ext cx="876075" cy="752866"/>
            </a:xfrm>
            <a:prstGeom prst="rect">
              <a:avLst/>
            </a:prstGeom>
          </p:spPr>
          <p:txBody>
            <a:bodyPr lIns="50800" tIns="50800" rIns="50800" bIns="50800" rtlCol="0" anchor="ctr"/>
            <a:lstStyle/>
            <a:p>
              <a:pPr algn="ctr">
                <a:lnSpc>
                  <a:spcPts val="3422"/>
                </a:lnSpc>
              </a:pPr>
              <a:endParaRPr/>
            </a:p>
          </p:txBody>
        </p:sp>
      </p:grpSp>
      <p:sp>
        <p:nvSpPr>
          <p:cNvPr id="5" name="Freeform 5"/>
          <p:cNvSpPr/>
          <p:nvPr/>
        </p:nvSpPr>
        <p:spPr>
          <a:xfrm>
            <a:off x="11445330" y="284333"/>
            <a:ext cx="6842670" cy="97183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3">
              <a:alphaModFix amt="35000"/>
            </a:blip>
            <a:stretch>
              <a:fillRect/>
            </a:stretch>
          </a:blipFill>
        </p:spPr>
        <p:txBody>
          <a:bodyPr/>
          <a:lstStyle/>
          <a:p>
            <a:endParaRPr lang="en-US"/>
          </a:p>
        </p:txBody>
      </p:sp>
      <p:sp>
        <p:nvSpPr>
          <p:cNvPr id="6" name="Title 5">
            <a:extLst>
              <a:ext uri="{FF2B5EF4-FFF2-40B4-BE49-F238E27FC236}">
                <a16:creationId xmlns:a16="http://schemas.microsoft.com/office/drawing/2014/main" id="{61AF9DE9-24A6-B9B4-D9D6-03944549E924}"/>
              </a:ext>
            </a:extLst>
          </p:cNvPr>
          <p:cNvSpPr>
            <a:spLocks noGrp="1"/>
          </p:cNvSpPr>
          <p:nvPr>
            <p:ph type="title"/>
          </p:nvPr>
        </p:nvSpPr>
        <p:spPr>
          <a:xfrm>
            <a:off x="940300" y="307364"/>
            <a:ext cx="11797650" cy="1143000"/>
          </a:xfrm>
        </p:spPr>
        <p:txBody>
          <a:bodyPr>
            <a:normAutofit fontScale="90000"/>
          </a:bodyPr>
          <a:lstStyle/>
          <a:p>
            <a:pPr algn="l"/>
            <a:r>
              <a:rPr lang="en-US"/>
              <a:t>Community Person Served Satisfaction Survey (CPSSS)</a:t>
            </a:r>
            <a:endParaRPr lang="en-US">
              <a:ea typeface="Calibri"/>
              <a:cs typeface="Calibri"/>
            </a:endParaRPr>
          </a:p>
        </p:txBody>
      </p:sp>
      <p:sp>
        <p:nvSpPr>
          <p:cNvPr id="10" name="Content Placeholder 9">
            <a:extLst>
              <a:ext uri="{FF2B5EF4-FFF2-40B4-BE49-F238E27FC236}">
                <a16:creationId xmlns:a16="http://schemas.microsoft.com/office/drawing/2014/main" id="{5AAC9AB6-AB81-C276-88AD-99B8643C2B16}"/>
              </a:ext>
            </a:extLst>
          </p:cNvPr>
          <p:cNvSpPr>
            <a:spLocks noGrp="1"/>
          </p:cNvSpPr>
          <p:nvPr>
            <p:ph idx="1"/>
          </p:nvPr>
        </p:nvSpPr>
        <p:spPr>
          <a:xfrm>
            <a:off x="455487" y="1450364"/>
            <a:ext cx="16601728" cy="8164034"/>
          </a:xfrm>
        </p:spPr>
        <p:txBody>
          <a:bodyPr vert="horz" lIns="91440" tIns="45720" rIns="91440" bIns="45720" rtlCol="0" anchor="t">
            <a:noAutofit/>
          </a:bodyPr>
          <a:lstStyle/>
          <a:p>
            <a:pPr marL="0" indent="0" fontAlgn="base">
              <a:buNone/>
            </a:pPr>
            <a:endParaRPr lang="en-US" sz="4800">
              <a:ea typeface="Calibri"/>
              <a:cs typeface="Calibri"/>
            </a:endParaRPr>
          </a:p>
          <a:p>
            <a:pPr>
              <a:lnSpc>
                <a:spcPct val="90000"/>
              </a:lnSpc>
              <a:spcBef>
                <a:spcPts val="1200"/>
              </a:spcBef>
              <a:spcAft>
                <a:spcPts val="200"/>
              </a:spcAft>
            </a:pPr>
            <a:r>
              <a:rPr lang="en-US" sz="2400">
                <a:latin typeface="Times New Roman"/>
                <a:cs typeface="Times New Roman"/>
              </a:rPr>
              <a:t>Electronic survey, determines individuals' level of satisfaction with the services received.</a:t>
            </a:r>
          </a:p>
          <a:p>
            <a:pPr marL="0" indent="0">
              <a:lnSpc>
                <a:spcPct val="90000"/>
              </a:lnSpc>
              <a:spcBef>
                <a:spcPts val="1200"/>
              </a:spcBef>
              <a:spcAft>
                <a:spcPts val="200"/>
              </a:spcAft>
              <a:buNone/>
            </a:pPr>
            <a:endParaRPr lang="en-US" sz="2400">
              <a:latin typeface="Times New Roman"/>
              <a:cs typeface="Times New Roman"/>
            </a:endParaRPr>
          </a:p>
          <a:p>
            <a:pPr>
              <a:lnSpc>
                <a:spcPct val="90000"/>
              </a:lnSpc>
              <a:spcBef>
                <a:spcPts val="1200"/>
              </a:spcBef>
              <a:spcAft>
                <a:spcPts val="200"/>
              </a:spcAft>
            </a:pPr>
            <a:r>
              <a:rPr lang="en-US" sz="2400">
                <a:latin typeface="Times New Roman"/>
                <a:cs typeface="Times New Roman"/>
              </a:rPr>
              <a:t>Required by DCF. Cannot be changed. </a:t>
            </a:r>
            <a:endParaRPr lang="en-US" sz="1800">
              <a:latin typeface="Times New Roman"/>
              <a:cs typeface="Times New Roman"/>
            </a:endParaRPr>
          </a:p>
          <a:p>
            <a:pPr marL="0" indent="0">
              <a:lnSpc>
                <a:spcPct val="90000"/>
              </a:lnSpc>
              <a:spcBef>
                <a:spcPts val="1200"/>
              </a:spcBef>
              <a:spcAft>
                <a:spcPts val="200"/>
              </a:spcAft>
              <a:buNone/>
            </a:pPr>
            <a:endParaRPr lang="en-US" sz="2400">
              <a:latin typeface="Times New Roman"/>
              <a:cs typeface="Times New Roman"/>
            </a:endParaRPr>
          </a:p>
          <a:p>
            <a:pPr>
              <a:lnSpc>
                <a:spcPct val="90000"/>
              </a:lnSpc>
              <a:spcBef>
                <a:spcPts val="1200"/>
              </a:spcBef>
              <a:spcAft>
                <a:spcPts val="200"/>
              </a:spcAft>
            </a:pPr>
            <a:r>
              <a:rPr lang="en-US" sz="2400">
                <a:latin typeface="Times New Roman"/>
                <a:cs typeface="Times New Roman"/>
              </a:rPr>
              <a:t>The minimum number of surveys to be submitted is determined by the number of individuals served in the prior fiscal year (PAM 155-2 Appendix 4 </a:t>
            </a:r>
            <a:r>
              <a:rPr lang="en-US" sz="1800">
                <a:latin typeface="Times New Roman"/>
                <a:cs typeface="Times New Roman"/>
              </a:rPr>
              <a:t>FASAMS (myflfamilies.com)</a:t>
            </a:r>
            <a:r>
              <a:rPr lang="en-US" sz="2400">
                <a:latin typeface="Times New Roman"/>
                <a:cs typeface="Times New Roman"/>
              </a:rPr>
              <a:t>, or by the contract agreed target for individuals served. </a:t>
            </a:r>
            <a:endParaRPr lang="en-US" sz="1800">
              <a:latin typeface="Times New Roman"/>
              <a:cs typeface="Times New Roman"/>
            </a:endParaRPr>
          </a:p>
          <a:p>
            <a:pPr marL="0" indent="0">
              <a:lnSpc>
                <a:spcPct val="90000"/>
              </a:lnSpc>
              <a:spcBef>
                <a:spcPts val="1200"/>
              </a:spcBef>
              <a:spcAft>
                <a:spcPts val="200"/>
              </a:spcAft>
              <a:buNone/>
            </a:pPr>
            <a:endParaRPr lang="en-US" sz="2400">
              <a:latin typeface="Times New Roman"/>
              <a:cs typeface="Times New Roman"/>
            </a:endParaRPr>
          </a:p>
          <a:p>
            <a:pPr>
              <a:lnSpc>
                <a:spcPct val="90000"/>
              </a:lnSpc>
              <a:spcBef>
                <a:spcPts val="1200"/>
              </a:spcBef>
              <a:spcAft>
                <a:spcPts val="200"/>
              </a:spcAft>
            </a:pPr>
            <a:r>
              <a:rPr lang="en-US" sz="2400">
                <a:latin typeface="Times New Roman"/>
                <a:cs typeface="Times New Roman"/>
              </a:rPr>
              <a:t>Assign a staff as the CPSSS coordinator who will be responsible for overseeing survey administration in all program areas and sites</a:t>
            </a:r>
          </a:p>
          <a:p>
            <a:pPr lvl="2">
              <a:lnSpc>
                <a:spcPct val="90000"/>
              </a:lnSpc>
              <a:spcBef>
                <a:spcPts val="200"/>
              </a:spcBef>
              <a:spcAft>
                <a:spcPts val="400"/>
              </a:spcAft>
              <a:buFont typeface="Arial,Sans-Serif" pitchFamily="34" charset="0"/>
            </a:pPr>
            <a:r>
              <a:rPr lang="en-US">
                <a:latin typeface="Times New Roman"/>
                <a:cs typeface="Times New Roman"/>
              </a:rPr>
              <a:t>The electronic survey is available in English, and Spanish. </a:t>
            </a:r>
            <a:endParaRPr lang="en-US">
              <a:latin typeface="Calibri"/>
              <a:ea typeface="Calibri"/>
              <a:cs typeface="Calibri"/>
            </a:endParaRPr>
          </a:p>
          <a:p>
            <a:pPr lvl="2">
              <a:lnSpc>
                <a:spcPct val="90000"/>
              </a:lnSpc>
              <a:spcBef>
                <a:spcPts val="200"/>
              </a:spcBef>
              <a:spcAft>
                <a:spcPts val="400"/>
              </a:spcAft>
              <a:buFont typeface="Arial,Sans-Serif" pitchFamily="34" charset="0"/>
            </a:pPr>
            <a:r>
              <a:rPr lang="en-US">
                <a:latin typeface="Times New Roman"/>
                <a:cs typeface="Times New Roman"/>
              </a:rPr>
              <a:t>The adult survey has 14 questions, the children survey has 8 questions. </a:t>
            </a:r>
            <a:endParaRPr lang="en-US">
              <a:ea typeface="Calibri"/>
              <a:cs typeface="Calibri"/>
            </a:endParaRPr>
          </a:p>
          <a:p>
            <a:pPr lvl="2">
              <a:lnSpc>
                <a:spcPct val="90000"/>
              </a:lnSpc>
              <a:spcBef>
                <a:spcPts val="200"/>
              </a:spcBef>
              <a:spcAft>
                <a:spcPts val="400"/>
              </a:spcAft>
              <a:buFont typeface="Arial,Sans-Serif" pitchFamily="34" charset="0"/>
            </a:pPr>
            <a:r>
              <a:rPr lang="en-US">
                <a:latin typeface="Times New Roman"/>
                <a:cs typeface="Times New Roman"/>
              </a:rPr>
              <a:t>The link to access the survey is posted on our website </a:t>
            </a:r>
          </a:p>
          <a:p>
            <a:pPr lvl="2">
              <a:lnSpc>
                <a:spcPct val="90000"/>
              </a:lnSpc>
              <a:spcBef>
                <a:spcPts val="200"/>
              </a:spcBef>
              <a:spcAft>
                <a:spcPts val="400"/>
              </a:spcAft>
            </a:pPr>
            <a:r>
              <a:rPr lang="en-US">
                <a:latin typeface="Segoe UI"/>
                <a:cs typeface="Segoe UI"/>
                <a:hlinkClick r:id="rId4">
                  <a:extLst>
                    <a:ext uri="{A12FA001-AC4F-418D-AE19-62706E023703}">
                      <ahyp:hlinkClr xmlns:ahyp="http://schemas.microsoft.com/office/drawing/2018/hyperlinkcolor" val="tx"/>
                    </a:ext>
                  </a:extLst>
                </a:hlinkClick>
              </a:rPr>
              <a:t>https://floridadcf.iad1.qualtrics.com/jfe/form/SV_2mmcxrBueRZjw6W</a:t>
            </a:r>
            <a:r>
              <a:rPr lang="en-US" sz="1800">
                <a:latin typeface="Calibri"/>
                <a:ea typeface="Calibri"/>
                <a:cs typeface="Calibri"/>
              </a:rPr>
              <a:t> </a:t>
            </a:r>
          </a:p>
          <a:p>
            <a:pPr lvl="2">
              <a:lnSpc>
                <a:spcPct val="90000"/>
              </a:lnSpc>
              <a:spcBef>
                <a:spcPts val="200"/>
              </a:spcBef>
              <a:spcAft>
                <a:spcPts val="400"/>
              </a:spcAft>
            </a:pPr>
            <a:endParaRPr lang="en-US">
              <a:latin typeface="Times New Roman"/>
              <a:cs typeface="Times New Roman"/>
            </a:endParaRPr>
          </a:p>
          <a:p>
            <a:pPr marL="914400" lvl="2" indent="0">
              <a:lnSpc>
                <a:spcPct val="90000"/>
              </a:lnSpc>
              <a:spcBef>
                <a:spcPts val="200"/>
              </a:spcBef>
              <a:spcAft>
                <a:spcPts val="400"/>
              </a:spcAft>
              <a:buNone/>
            </a:pPr>
            <a:r>
              <a:rPr lang="en-US">
                <a:latin typeface="Times New Roman"/>
                <a:cs typeface="Times New Roman"/>
              </a:rPr>
              <a:t>Target satisfaction score goal is above 85% </a:t>
            </a:r>
            <a:endParaRPr lang="en-US">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EB5B4"/>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EFEBE03-94E7-B904-53B0-FCEBABCFA399}"/>
              </a:ext>
            </a:extLst>
          </p:cNvPr>
          <p:cNvSpPr>
            <a:spLocks noGrp="1"/>
          </p:cNvSpPr>
          <p:nvPr>
            <p:ph type="title"/>
          </p:nvPr>
        </p:nvSpPr>
        <p:spPr>
          <a:xfrm>
            <a:off x="457200" y="274638"/>
            <a:ext cx="14020800" cy="2049462"/>
          </a:xfrm>
        </p:spPr>
        <p:txBody>
          <a:bodyPr>
            <a:normAutofit/>
          </a:bodyPr>
          <a:lstStyle/>
          <a:p>
            <a:pPr algn="l"/>
            <a:r>
              <a:rPr lang="en-US" sz="4800"/>
              <a:t>Monitoring</a:t>
            </a:r>
          </a:p>
        </p:txBody>
      </p:sp>
      <p:sp>
        <p:nvSpPr>
          <p:cNvPr id="20" name="Content Placeholder 19">
            <a:extLst>
              <a:ext uri="{FF2B5EF4-FFF2-40B4-BE49-F238E27FC236}">
                <a16:creationId xmlns:a16="http://schemas.microsoft.com/office/drawing/2014/main" id="{A290CAA8-9367-A722-13B3-4096450706BE}"/>
              </a:ext>
            </a:extLst>
          </p:cNvPr>
          <p:cNvSpPr>
            <a:spLocks noGrp="1"/>
          </p:cNvSpPr>
          <p:nvPr>
            <p:ph idx="1"/>
          </p:nvPr>
        </p:nvSpPr>
        <p:spPr>
          <a:xfrm>
            <a:off x="484496" y="2400300"/>
            <a:ext cx="14020800" cy="7353300"/>
          </a:xfrm>
        </p:spPr>
        <p:txBody>
          <a:bodyPr>
            <a:normAutofit/>
          </a:bodyPr>
          <a:lstStyle/>
          <a:p>
            <a:r>
              <a:rPr lang="en-US">
                <a:hlinkClick r:id="rId3"/>
              </a:rPr>
              <a:t>Guidelines | Templates | Forms – Mental Health Substance Use Services</a:t>
            </a:r>
            <a:endParaRPr lang="en-US">
              <a:solidFill>
                <a:schemeClr val="bg1"/>
              </a:solidFill>
            </a:endParaRPr>
          </a:p>
          <a:p>
            <a:r>
              <a:rPr lang="en-US"/>
              <a:t>Policies and Procedures</a:t>
            </a:r>
          </a:p>
          <a:p>
            <a:r>
              <a:rPr lang="en-US"/>
              <a:t>Incident Reporting</a:t>
            </a:r>
          </a:p>
          <a:p>
            <a:r>
              <a:rPr lang="en-US"/>
              <a:t>Complaint and Grievances</a:t>
            </a:r>
          </a:p>
          <a:p>
            <a:r>
              <a:rPr lang="en-US"/>
              <a:t>Auxiliary Aids</a:t>
            </a:r>
          </a:p>
          <a:p>
            <a:r>
              <a:rPr lang="en-US"/>
              <a:t>Human Resources requirements</a:t>
            </a:r>
          </a:p>
          <a:p>
            <a:r>
              <a:rPr lang="en-US"/>
              <a:t>Secret Shopper </a:t>
            </a:r>
          </a:p>
          <a:p>
            <a:endParaRPr lang="en-US"/>
          </a:p>
          <a:p>
            <a:r>
              <a:rPr lang="en-US"/>
              <a:t>Sample review in 90 days</a:t>
            </a:r>
          </a:p>
          <a:p>
            <a:endParaRPr lang="en-US">
              <a:solidFill>
                <a:schemeClr val="bg1"/>
              </a:solidFill>
            </a:endParaRPr>
          </a:p>
          <a:p>
            <a:endParaRPr lang="en-US">
              <a:solidFill>
                <a:schemeClr val="bg1"/>
              </a:solidFill>
            </a:endParaRPr>
          </a:p>
        </p:txBody>
      </p:sp>
      <p:grpSp>
        <p:nvGrpSpPr>
          <p:cNvPr id="2" name="Group 1">
            <a:extLst>
              <a:ext uri="{FF2B5EF4-FFF2-40B4-BE49-F238E27FC236}">
                <a16:creationId xmlns:a16="http://schemas.microsoft.com/office/drawing/2014/main" id="{56B22F58-949E-7AFC-843E-E0E474639DD1}"/>
              </a:ext>
            </a:extLst>
          </p:cNvPr>
          <p:cNvGrpSpPr/>
          <p:nvPr/>
        </p:nvGrpSpPr>
        <p:grpSpPr>
          <a:xfrm>
            <a:off x="14020800" y="9108284"/>
            <a:ext cx="4076522" cy="962072"/>
            <a:chOff x="106350" y="3055592"/>
            <a:chExt cx="18080465" cy="4267047"/>
          </a:xfrm>
        </p:grpSpPr>
        <p:sp>
          <p:nvSpPr>
            <p:cNvPr id="3" name="Freeform 5">
              <a:extLst>
                <a:ext uri="{FF2B5EF4-FFF2-40B4-BE49-F238E27FC236}">
                  <a16:creationId xmlns:a16="http://schemas.microsoft.com/office/drawing/2014/main" id="{F1D619EF-4906-60E7-94B4-064EE9160715}"/>
                </a:ext>
              </a:extLst>
            </p:cNvPr>
            <p:cNvSpPr/>
            <p:nvPr/>
          </p:nvSpPr>
          <p:spPr>
            <a:xfrm>
              <a:off x="106350" y="3055592"/>
              <a:ext cx="14336376" cy="4267047"/>
            </a:xfrm>
            <a:custGeom>
              <a:avLst/>
              <a:gdLst/>
              <a:ahLst/>
              <a:cxnLst/>
              <a:rect l="l" t="t" r="r" b="b"/>
              <a:pathLst>
                <a:path w="14336376" h="4267047">
                  <a:moveTo>
                    <a:pt x="0" y="0"/>
                  </a:moveTo>
                  <a:lnTo>
                    <a:pt x="14336376" y="0"/>
                  </a:lnTo>
                  <a:lnTo>
                    <a:pt x="14336376" y="4267047"/>
                  </a:lnTo>
                  <a:lnTo>
                    <a:pt x="0" y="4267047"/>
                  </a:lnTo>
                  <a:lnTo>
                    <a:pt x="0" y="0"/>
                  </a:lnTo>
                  <a:close/>
                </a:path>
              </a:pathLst>
            </a:custGeom>
            <a:blipFill>
              <a:blip r:embed="rId4"/>
              <a:stretch>
                <a:fillRect/>
              </a:stretch>
            </a:blipFill>
          </p:spPr>
          <p:txBody>
            <a:bodyPr/>
            <a:lstStyle/>
            <a:p>
              <a:endParaRPr lang="en-US"/>
            </a:p>
          </p:txBody>
        </p:sp>
        <p:sp>
          <p:nvSpPr>
            <p:cNvPr id="4" name="Freeform 6">
              <a:extLst>
                <a:ext uri="{FF2B5EF4-FFF2-40B4-BE49-F238E27FC236}">
                  <a16:creationId xmlns:a16="http://schemas.microsoft.com/office/drawing/2014/main" id="{C8859D53-65CD-3569-5E28-CF6402890BAF}"/>
                </a:ext>
              </a:extLst>
            </p:cNvPr>
            <p:cNvSpPr/>
            <p:nvPr/>
          </p:nvSpPr>
          <p:spPr>
            <a:xfrm>
              <a:off x="14624937" y="3236560"/>
              <a:ext cx="3561878" cy="3948792"/>
            </a:xfrm>
            <a:custGeom>
              <a:avLst/>
              <a:gdLst/>
              <a:ahLst/>
              <a:cxnLst/>
              <a:rect l="l" t="t" r="r" b="b"/>
              <a:pathLst>
                <a:path w="3561878" h="3948792">
                  <a:moveTo>
                    <a:pt x="0" y="0"/>
                  </a:moveTo>
                  <a:lnTo>
                    <a:pt x="3561879" y="0"/>
                  </a:lnTo>
                  <a:lnTo>
                    <a:pt x="3561879" y="3948792"/>
                  </a:lnTo>
                  <a:lnTo>
                    <a:pt x="0" y="3948792"/>
                  </a:lnTo>
                  <a:lnTo>
                    <a:pt x="0" y="0"/>
                  </a:lnTo>
                  <a:close/>
                </a:path>
              </a:pathLst>
            </a:custGeom>
            <a:blipFill>
              <a:blip r:embed="rId5"/>
              <a:stretch>
                <a:fillRect/>
              </a:stretch>
            </a:blip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CE6"/>
        </a:solidFill>
        <a:effectLst/>
      </p:bgPr>
    </p:bg>
    <p:spTree>
      <p:nvGrpSpPr>
        <p:cNvPr id="1" name="">
          <a:extLst>
            <a:ext uri="{FF2B5EF4-FFF2-40B4-BE49-F238E27FC236}">
              <a16:creationId xmlns:a16="http://schemas.microsoft.com/office/drawing/2014/main" id="{AD552473-F7AB-7279-D3EA-2899207A34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81FE20D-988A-854F-4E9E-FCC44AFB4FA8}"/>
              </a:ext>
            </a:extLst>
          </p:cNvPr>
          <p:cNvGrpSpPr/>
          <p:nvPr/>
        </p:nvGrpSpPr>
        <p:grpSpPr>
          <a:xfrm>
            <a:off x="458129" y="-906037"/>
            <a:ext cx="11797650" cy="11079097"/>
            <a:chOff x="0" y="0"/>
            <a:chExt cx="876075" cy="822716"/>
          </a:xfrm>
        </p:grpSpPr>
        <p:sp>
          <p:nvSpPr>
            <p:cNvPr id="3" name="Freeform 3">
              <a:extLst>
                <a:ext uri="{FF2B5EF4-FFF2-40B4-BE49-F238E27FC236}">
                  <a16:creationId xmlns:a16="http://schemas.microsoft.com/office/drawing/2014/main" id="{6A9B93CE-11D9-BF51-8A6E-2E66ED9F3F50}"/>
                </a:ext>
              </a:extLst>
            </p:cNvPr>
            <p:cNvSpPr/>
            <p:nvPr/>
          </p:nvSpPr>
          <p:spPr>
            <a:xfrm>
              <a:off x="0" y="0"/>
              <a:ext cx="876075" cy="822716"/>
            </a:xfrm>
            <a:custGeom>
              <a:avLst/>
              <a:gdLst/>
              <a:ahLst/>
              <a:cxnLst/>
              <a:rect l="l" t="t" r="r" b="b"/>
              <a:pathLst>
                <a:path w="876075" h="822716">
                  <a:moveTo>
                    <a:pt x="292183" y="19070"/>
                  </a:moveTo>
                  <a:cubicBezTo>
                    <a:pt x="336952" y="7556"/>
                    <a:pt x="388158" y="0"/>
                    <a:pt x="438273" y="0"/>
                  </a:cubicBezTo>
                  <a:cubicBezTo>
                    <a:pt x="488390" y="0"/>
                    <a:pt x="536614" y="6476"/>
                    <a:pt x="581055" y="17990"/>
                  </a:cubicBezTo>
                  <a:cubicBezTo>
                    <a:pt x="582002" y="18350"/>
                    <a:pt x="582947" y="18350"/>
                    <a:pt x="583892" y="18710"/>
                  </a:cubicBezTo>
                  <a:cubicBezTo>
                    <a:pt x="750786" y="64765"/>
                    <a:pt x="873711" y="186379"/>
                    <a:pt x="876075" y="328722"/>
                  </a:cubicBezTo>
                  <a:lnTo>
                    <a:pt x="876075" y="822716"/>
                  </a:lnTo>
                  <a:lnTo>
                    <a:pt x="0" y="822716"/>
                  </a:lnTo>
                  <a:lnTo>
                    <a:pt x="0" y="329089"/>
                  </a:lnTo>
                  <a:cubicBezTo>
                    <a:pt x="2364" y="185660"/>
                    <a:pt x="123397" y="64045"/>
                    <a:pt x="292183" y="19070"/>
                  </a:cubicBezTo>
                  <a:close/>
                </a:path>
              </a:pathLst>
            </a:custGeom>
            <a:solidFill>
              <a:srgbClr val="4EB5B4"/>
            </a:solidFill>
          </p:spPr>
          <p:txBody>
            <a:bodyPr/>
            <a:lstStyle/>
            <a:p>
              <a:endParaRPr lang="en-US"/>
            </a:p>
          </p:txBody>
        </p:sp>
        <p:sp>
          <p:nvSpPr>
            <p:cNvPr id="4" name="TextBox 4">
              <a:extLst>
                <a:ext uri="{FF2B5EF4-FFF2-40B4-BE49-F238E27FC236}">
                  <a16:creationId xmlns:a16="http://schemas.microsoft.com/office/drawing/2014/main" id="{2027A09B-D90E-8591-BB4C-C99036654415}"/>
                </a:ext>
              </a:extLst>
            </p:cNvPr>
            <p:cNvSpPr txBox="1"/>
            <p:nvPr/>
          </p:nvSpPr>
          <p:spPr>
            <a:xfrm>
              <a:off x="0" y="69850"/>
              <a:ext cx="876075" cy="752866"/>
            </a:xfrm>
            <a:prstGeom prst="rect">
              <a:avLst/>
            </a:prstGeom>
          </p:spPr>
          <p:txBody>
            <a:bodyPr lIns="50800" tIns="50800" rIns="50800" bIns="50800" rtlCol="0" anchor="ctr"/>
            <a:lstStyle/>
            <a:p>
              <a:pPr algn="ctr">
                <a:lnSpc>
                  <a:spcPts val="3422"/>
                </a:lnSpc>
              </a:pPr>
              <a:endParaRPr/>
            </a:p>
          </p:txBody>
        </p:sp>
      </p:grpSp>
      <p:sp>
        <p:nvSpPr>
          <p:cNvPr id="5" name="Freeform 5">
            <a:extLst>
              <a:ext uri="{FF2B5EF4-FFF2-40B4-BE49-F238E27FC236}">
                <a16:creationId xmlns:a16="http://schemas.microsoft.com/office/drawing/2014/main" id="{2407D588-87A4-7A99-C2F6-80BA20C452D7}"/>
              </a:ext>
            </a:extLst>
          </p:cNvPr>
          <p:cNvSpPr/>
          <p:nvPr/>
        </p:nvSpPr>
        <p:spPr>
          <a:xfrm>
            <a:off x="11445330" y="284333"/>
            <a:ext cx="6842670" cy="9718334"/>
          </a:xfrm>
          <a:custGeom>
            <a:avLst/>
            <a:gdLst/>
            <a:ahLst/>
            <a:cxnLst/>
            <a:rect l="l" t="t" r="r" b="b"/>
            <a:pathLst>
              <a:path w="6842670" h="9718334">
                <a:moveTo>
                  <a:pt x="0" y="0"/>
                </a:moveTo>
                <a:lnTo>
                  <a:pt x="6842670" y="0"/>
                </a:lnTo>
                <a:lnTo>
                  <a:pt x="6842670" y="9718334"/>
                </a:lnTo>
                <a:lnTo>
                  <a:pt x="0" y="9718334"/>
                </a:lnTo>
                <a:lnTo>
                  <a:pt x="0" y="0"/>
                </a:lnTo>
                <a:close/>
              </a:path>
            </a:pathLst>
          </a:custGeom>
          <a:blipFill>
            <a:blip r:embed="rId3">
              <a:alphaModFix amt="35000"/>
            </a:blip>
            <a:stretch>
              <a:fillRect/>
            </a:stretch>
          </a:blipFill>
        </p:spPr>
        <p:txBody>
          <a:bodyPr/>
          <a:lstStyle/>
          <a:p>
            <a:endParaRPr lang="en-US"/>
          </a:p>
        </p:txBody>
      </p:sp>
      <p:sp>
        <p:nvSpPr>
          <p:cNvPr id="6" name="Title 5">
            <a:extLst>
              <a:ext uri="{FF2B5EF4-FFF2-40B4-BE49-F238E27FC236}">
                <a16:creationId xmlns:a16="http://schemas.microsoft.com/office/drawing/2014/main" id="{A08E79A4-45D6-0EDD-16B3-6256C66E8AF7}"/>
              </a:ext>
            </a:extLst>
          </p:cNvPr>
          <p:cNvSpPr>
            <a:spLocks noGrp="1"/>
          </p:cNvSpPr>
          <p:nvPr>
            <p:ph type="title"/>
          </p:nvPr>
        </p:nvSpPr>
        <p:spPr>
          <a:xfrm>
            <a:off x="1233019" y="432815"/>
            <a:ext cx="11797650" cy="1143000"/>
          </a:xfrm>
        </p:spPr>
        <p:txBody>
          <a:bodyPr/>
          <a:lstStyle/>
          <a:p>
            <a:pPr algn="l"/>
            <a:r>
              <a:rPr lang="en-US"/>
              <a:t>Incidentals</a:t>
            </a:r>
          </a:p>
        </p:txBody>
      </p:sp>
      <p:sp>
        <p:nvSpPr>
          <p:cNvPr id="10" name="Content Placeholder 9">
            <a:extLst>
              <a:ext uri="{FF2B5EF4-FFF2-40B4-BE49-F238E27FC236}">
                <a16:creationId xmlns:a16="http://schemas.microsoft.com/office/drawing/2014/main" id="{F6EB3525-3025-AC8C-EBB5-04BE4F80295E}"/>
              </a:ext>
            </a:extLst>
          </p:cNvPr>
          <p:cNvSpPr>
            <a:spLocks noGrp="1"/>
          </p:cNvSpPr>
          <p:nvPr>
            <p:ph idx="1"/>
          </p:nvPr>
        </p:nvSpPr>
        <p:spPr>
          <a:xfrm>
            <a:off x="413670" y="1436425"/>
            <a:ext cx="13451509" cy="8164034"/>
          </a:xfrm>
        </p:spPr>
        <p:txBody>
          <a:bodyPr vert="horz" lIns="91440" tIns="45720" rIns="91440" bIns="45720" rtlCol="0" anchor="t">
            <a:normAutofit lnSpcReduction="10000"/>
          </a:bodyPr>
          <a:lstStyle/>
          <a:p>
            <a:pPr fontAlgn="base"/>
            <a:r>
              <a:rPr lang="en-US"/>
              <a:t>Incidental expenses are temporary expenses incurred to facilitate the continuation of treatment and community stabilization when no other resources are available. All incidental expenses shall be authorized by CFC only to the extent that they are reasonable, allowable, and necessary as determined through the individual’s treatment plan. ​</a:t>
            </a:r>
          </a:p>
          <a:p>
            <a:pPr fontAlgn="base"/>
            <a:r>
              <a:rPr lang="en-US"/>
              <a:t>65E-14.021F.A.C Incidentals can be used for the temporary assistance to pay for items such as transportation, childcare, housing assistance, clothing, educational services, medical care, housing subsidies, pharmaceuticals.​</a:t>
            </a:r>
            <a:endParaRPr lang="en-US">
              <a:ea typeface="Calibri"/>
              <a:cs typeface="Calibri"/>
            </a:endParaRPr>
          </a:p>
          <a:p>
            <a:pPr fontAlgn="base"/>
            <a:r>
              <a:rPr lang="en-US"/>
              <a:t>Expenditures can only be for procedure codes listed in DCF Pam 155-2 Appendix 1. The codes are for use with Cost Center 28.​</a:t>
            </a:r>
            <a:endParaRPr lang="en-US">
              <a:ea typeface="Calibri"/>
              <a:cs typeface="Calibri"/>
            </a:endParaRPr>
          </a:p>
          <a:p>
            <a:pPr fontAlgn="base"/>
            <a:r>
              <a:rPr lang="en-US" sz="2200" u="sng">
                <a:hlinkClick r:id="rId4"/>
              </a:rPr>
              <a:t>https://centralfloridacares.org/asset/2020/04/Incidental-Expenses-Procedure-Codes.pdf</a:t>
            </a:r>
            <a:r>
              <a:rPr lang="en-US" sz="2200"/>
              <a:t>​</a:t>
            </a:r>
            <a:endParaRPr lang="en-US" sz="2200">
              <a:ea typeface="Calibri"/>
              <a:cs typeface="Calibri"/>
            </a:endParaRPr>
          </a:p>
          <a:p>
            <a:pPr fontAlgn="base"/>
            <a:r>
              <a:rPr lang="en-US"/>
              <a:t>Expenses of $500 or more require a preauthorization for cost reimbursement. CFC will not pay for expenditures that are not preauthorized or are for services from prior months.​</a:t>
            </a:r>
            <a:endParaRPr lang="en-US">
              <a:ea typeface="Calibri"/>
              <a:cs typeface="Calibri"/>
            </a:endParaRPr>
          </a:p>
          <a:p>
            <a:pPr fontAlgn="base"/>
            <a:r>
              <a:rPr lang="en-US"/>
              <a:t>Requests are to be submitted via</a:t>
            </a:r>
            <a:r>
              <a:rPr lang="en-US" sz="2000"/>
              <a:t> </a:t>
            </a:r>
            <a:r>
              <a:rPr lang="en-US" sz="2000" u="sng">
                <a:hlinkClick r:id="rId5"/>
              </a:rPr>
              <a:t>Incidental/Residential Pre-Authorization Request Form</a:t>
            </a:r>
            <a:r>
              <a:rPr lang="en-US" sz="2000"/>
              <a:t> ​</a:t>
            </a:r>
            <a:endParaRPr lang="en-US" sz="2000">
              <a:ea typeface="Calibri"/>
              <a:cs typeface="Calibri"/>
            </a:endParaRPr>
          </a:p>
          <a:p>
            <a:pPr fontAlgn="base"/>
            <a:r>
              <a:rPr lang="en-US"/>
              <a:t>Once received CFC has five business days to review and process requests. </a:t>
            </a:r>
            <a:endParaRPr lang="en-US">
              <a:ea typeface="Calibri"/>
              <a:cs typeface="Calibri"/>
            </a:endParaRPr>
          </a:p>
          <a:p>
            <a:endParaRPr lang="en-US"/>
          </a:p>
        </p:txBody>
      </p:sp>
    </p:spTree>
    <p:extLst>
      <p:ext uri="{BB962C8B-B14F-4D97-AF65-F5344CB8AC3E}">
        <p14:creationId xmlns:p14="http://schemas.microsoft.com/office/powerpoint/2010/main" val="373355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 Option 1" id="{5FD9A79B-F350-463B-8E21-E7B15EC56C25}" vid="{788B2020-8583-4C2C-A6F4-7B631A2FD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090166002CA04EA7F087C9287CCA9C" ma:contentTypeVersion="16" ma:contentTypeDescription="Create a new document." ma:contentTypeScope="" ma:versionID="51993cd824ab2bdc5cbffb43aab69b20">
  <xsd:schema xmlns:xsd="http://www.w3.org/2001/XMLSchema" xmlns:xs="http://www.w3.org/2001/XMLSchema" xmlns:p="http://schemas.microsoft.com/office/2006/metadata/properties" xmlns:ns2="b93257f5-fca5-4a1a-9b1f-dd08d63c5b55" xmlns:ns3="2001ba0b-e953-452a-ae23-28002220c2b5" targetNamespace="http://schemas.microsoft.com/office/2006/metadata/properties" ma:root="true" ma:fieldsID="20873cfbe4073b1bc8dfca9ff5866083" ns2:_="" ns3:_="">
    <xsd:import namespace="b93257f5-fca5-4a1a-9b1f-dd08d63c5b55"/>
    <xsd:import namespace="2001ba0b-e953-452a-ae23-28002220c2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Approved" minOccurs="0"/>
                <xsd:element ref="ns2:Comme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257f5-fca5-4a1a-9b1f-dd08d63c5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13cbe6-395a-4b72-8c9b-080aece740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Approved" ma:index="21" nillable="true" ma:displayName="Status" ma:format="Dropdown" ma:internalName="Approved">
      <xsd:simpleType>
        <xsd:restriction base="dms:Choice">
          <xsd:enumeration value="Approved"/>
          <xsd:enumeration value="Changes Needed"/>
          <xsd:enumeration value="Duplicate"/>
          <xsd:enumeration value="Pending Review"/>
        </xsd:restriction>
      </xsd:simpleType>
    </xsd:element>
    <xsd:element name="Comments" ma:index="22" nillable="true" ma:displayName="Comments" ma:format="Dropdown" ma:internalName="Comments">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1ba0b-e953-452a-ae23-28002220c2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53cc5b9-874c-4200-aac7-66329d689d85}" ma:internalName="TaxCatchAll" ma:showField="CatchAllData" ma:web="2001ba0b-e953-452a-ae23-28002220c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001ba0b-e953-452a-ae23-28002220c2b5" xsi:nil="true"/>
    <lcf76f155ced4ddcb4097134ff3c332f xmlns="b93257f5-fca5-4a1a-9b1f-dd08d63c5b55">
      <Terms xmlns="http://schemas.microsoft.com/office/infopath/2007/PartnerControls"/>
    </lcf76f155ced4ddcb4097134ff3c332f>
    <Comments xmlns="b93257f5-fca5-4a1a-9b1f-dd08d63c5b55" xsi:nil="true"/>
    <Approved xmlns="b93257f5-fca5-4a1a-9b1f-dd08d63c5b55" xsi:nil="true"/>
    <SharedWithUsers xmlns="2001ba0b-e953-452a-ae23-28002220c2b5">
      <UserInfo>
        <DisplayName/>
        <AccountId xsi:nil="true"/>
        <AccountType/>
      </UserInfo>
    </SharedWithUsers>
  </documentManagement>
</p:properties>
</file>

<file path=customXml/itemProps1.xml><?xml version="1.0" encoding="utf-8"?>
<ds:datastoreItem xmlns:ds="http://schemas.openxmlformats.org/officeDocument/2006/customXml" ds:itemID="{C24FF35F-96DF-40A7-84E7-0A2C8E7A2D07}">
  <ds:schemaRefs>
    <ds:schemaRef ds:uri="http://schemas.microsoft.com/sharepoint/v3/contenttype/forms"/>
  </ds:schemaRefs>
</ds:datastoreItem>
</file>

<file path=customXml/itemProps2.xml><?xml version="1.0" encoding="utf-8"?>
<ds:datastoreItem xmlns:ds="http://schemas.openxmlformats.org/officeDocument/2006/customXml" ds:itemID="{F364B27E-8743-4352-96A9-B78F4970BF5A}">
  <ds:schemaRefs>
    <ds:schemaRef ds:uri="2001ba0b-e953-452a-ae23-28002220c2b5"/>
    <ds:schemaRef ds:uri="b93257f5-fca5-4a1a-9b1f-dd08d63c5b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05F920-C95B-4593-9534-972621A0063F}">
  <ds:schemaRefs>
    <ds:schemaRef ds:uri="2001ba0b-e953-452a-ae23-28002220c2b5"/>
    <ds:schemaRef ds:uri="41d2d1ec-c5b9-49bb-b4d6-9999f845f7de"/>
    <ds:schemaRef ds:uri="b93257f5-fca5-4a1a-9b1f-dd08d63c5b55"/>
    <ds:schemaRef ds:uri="fe17dac3-f66a-4064-96d9-6e11a38baa6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New Provider-Compliance Dptmt. General Onboarding</Template>
  <TotalTime>0</TotalTime>
  <Words>1872</Words>
  <Application>Microsoft Office PowerPoint</Application>
  <PresentationFormat>Custom</PresentationFormat>
  <Paragraphs>177</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Times New Roman</vt:lpstr>
      <vt:lpstr>Segoe UI</vt:lpstr>
      <vt:lpstr>The Seasons</vt:lpstr>
      <vt:lpstr>Arial,Sans-Serif</vt:lpstr>
      <vt:lpstr>Canva Sans</vt:lpstr>
      <vt:lpstr>Canva Sans Bold</vt:lpstr>
      <vt:lpstr>The Seasons Bold</vt:lpstr>
      <vt:lpstr>Arial</vt:lpstr>
      <vt:lpstr>Calibri</vt:lpstr>
      <vt:lpstr>Office Theme</vt:lpstr>
      <vt:lpstr>PowerPoint Presentation</vt:lpstr>
      <vt:lpstr>PowerPoint Presentation</vt:lpstr>
      <vt:lpstr>PowerPoint Presentation</vt:lpstr>
      <vt:lpstr>Incident Report Requirements​</vt:lpstr>
      <vt:lpstr>PowerPoint Presentation</vt:lpstr>
      <vt:lpstr>PowerPoint Presentation</vt:lpstr>
      <vt:lpstr>Community Person Served Satisfaction Survey (CPSSS)</vt:lpstr>
      <vt:lpstr>Monitoring</vt:lpstr>
      <vt:lpstr>Incidentals</vt:lpstr>
      <vt:lpstr>PowerPoint Presentation</vt:lpstr>
      <vt:lpstr>Compliance Contact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Geovanna Gonzalez</dc:creator>
  <cp:lastModifiedBy>Miralys Martinez</cp:lastModifiedBy>
  <cp:revision>3</cp:revision>
  <dcterms:created xsi:type="dcterms:W3CDTF">2025-10-13T17:04:51Z</dcterms:created>
  <dcterms:modified xsi:type="dcterms:W3CDTF">2026-02-12T20:22:38Z</dcterms:modified>
  <dc:identifier>DAGPuvNTqu4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0x0101008F090166002CA04EA7F087C9287CCA9C</vt:lpwstr>
  </property>
  <property fmtid="{D5CDD505-2E9C-101B-9397-08002B2CF9AE}" pid="3" name="MediaServiceImageTags">
    <vt:lpwstr/>
  </property>
  <property fmtid="{D5CDD505-2E9C-101B-9397-08002B2CF9AE}" pid="4" name="Order">
    <vt:r8>2945000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