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notesMasterIdLst>
    <p:notesMasterId r:id="rId18"/>
  </p:notesMasterIdLst>
  <p:sldIdLst>
    <p:sldId id="256" r:id="rId5"/>
    <p:sldId id="263" r:id="rId6"/>
    <p:sldId id="271" r:id="rId7"/>
    <p:sldId id="279" r:id="rId8"/>
    <p:sldId id="280" r:id="rId9"/>
    <p:sldId id="257" r:id="rId10"/>
    <p:sldId id="281" r:id="rId11"/>
    <p:sldId id="282" r:id="rId12"/>
    <p:sldId id="283" r:id="rId13"/>
    <p:sldId id="284" r:id="rId14"/>
    <p:sldId id="285" r:id="rId15"/>
    <p:sldId id="278" r:id="rId16"/>
    <p:sldId id="259" r:id="rId17"/>
  </p:sldIdLst>
  <p:sldSz cx="18288000" cy="10287000"/>
  <p:notesSz cx="6858000" cy="9144000"/>
  <p:embeddedFontLst>
    <p:embeddedFont>
      <p:font typeface="Canva Sans Bold" panose="020B0604020202020204" charset="0"/>
      <p:regular r:id="rId19"/>
    </p:embeddedFont>
    <p:embeddedFont>
      <p:font typeface="The Seasons Bold" panose="020B0604020202020204" charset="0"/>
      <p:regular r:id="rId2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46E"/>
    <a:srgbClr val="43ABA1"/>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45" d="100"/>
          <a:sy n="45" d="100"/>
        </p:scale>
        <p:origin x="348" y="6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font" Target="fonts/font2.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font" Target="fonts/font1.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cs-CZ"/>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B7268E1E-0E44-426D-905E-8AD9B19D2182}" type="datetimeFigureOut">
              <a:rPr lang="cs-CZ" smtClean="0"/>
              <a:t>12.02.2026</a:t>
            </a:fld>
            <a:endParaRPr lang="cs-CZ"/>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a:endParaRPr lang="cs-CZ"/>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cs-CZ"/>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lang="cs-CZ"/>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fld id="{871B2431-D351-4C6E-A3CF-9DFAC0E3E050}" type="slidenum">
              <a:rPr lang="cs-CZ" smtClean="0"/>
              <a:t>‹#›</a:t>
            </a:fld>
            <a:endParaRPr lang="cs-CZ"/>
          </a:p>
        </p:txBody>
      </p:sp>
    </p:spTree>
    <p:extLst>
      <p:ext uri="{BB962C8B-B14F-4D97-AF65-F5344CB8AC3E}">
        <p14:creationId xmlns:p14="http://schemas.microsoft.com/office/powerpoint/2010/main" val="1798889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47B36E-105C-EFDD-F6CB-CD341CE38F24}"/>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33C49366-DFDB-EBFB-A1FF-7048EF750F53}"/>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652AB64B-61CC-DF22-45E0-7742EDE441E6}"/>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C5FB4FAC-976F-C2B5-D514-F0D0833ADF55}"/>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3DB6035F-A75C-D107-CC84-5920B5AE10DD}"/>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48CBB09C-F348-6B8B-AD9C-1BE7CA3A5E73}"/>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D3F1D481-DF0E-0EEE-BD19-74480461CC83}"/>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24576080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B79421-B04A-BBDF-7E90-B3366B133EC9}"/>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EE4FE0CD-8765-F675-ACDC-05E2D0202C56}"/>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82EBFDE9-DAB5-658A-CF42-023924EA55E1}"/>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91D55B76-1CBC-CFEB-0E7B-2B991CAC2456}"/>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895CB315-4B6D-70F7-0EF8-3CEA30765876}"/>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51CC072C-25EF-304D-7C9F-BFF25755A936}"/>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C5A11F83-9B7A-3BD7-3306-5D26E9024D28}"/>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1510646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9655ED-9209-24B5-BBAE-D635FDBE9CE8}"/>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7B4A53C9-29B2-F911-5230-69AB431F7DC9}"/>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734C09B5-1A50-1B45-901A-CEDE9BF12E79}"/>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133B7340-3151-2425-0D0A-1B3872AD9E02}"/>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425E8FB5-D19A-7948-6B21-C2F904917E14}"/>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9E3D9942-CDBE-2267-319E-DD4A3F65113C}"/>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890DEA6C-43BA-AB3B-EE4F-C1C496EBFDFD}"/>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19357211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70EC38-1548-CF4D-0B3C-B49F23743302}"/>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212353F9-27A0-0EFB-4206-C84820941FB9}"/>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775EBC18-B375-5251-6C24-CB3171CAE4F1}"/>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73D1842B-9DD8-EE72-A321-B2DC65BC9050}"/>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657B3599-98BB-E2D4-A761-3CFB834ACD66}"/>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60745C58-50D4-2C79-3C54-BADF7141CB03}"/>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3DD0CF47-A208-A11D-6725-CB25E03FD17E}"/>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9076181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DA9845-A788-3AFF-CBB5-2E8741DD7B09}"/>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B28FCEB5-8C6D-ECA8-37EF-82C0A1E13001}"/>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A955DDA3-BDC8-4A51-BB02-1009F9E96B83}"/>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98D4976E-A1DE-9460-0EB7-75214DF639AE}"/>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B6AB91B8-8EB0-D468-8636-26ABB8ACB251}"/>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EED145E0-AF91-5D64-A4D5-15620931F4B0}"/>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6791E69D-78A5-762F-2689-7D6F46A316C6}"/>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6793798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28C3A4-1028-8B27-B023-B4249C423134}"/>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372DCD18-2D77-208F-A72A-1AABE99017DE}"/>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83A9B46D-4526-70E8-BB24-D476D7BEFB8B}"/>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F348846C-82B6-3A7E-B813-90FB7E7C96F0}"/>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E86CE642-FAE4-37CB-5C33-CB8FADA83C3A}"/>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pPr marL="0" indent="0">
              <a:buNone/>
            </a:pPr>
            <a:r>
              <a:rPr lang="en-US" dirty="0"/>
              <a:t>The monitoring tool for policies and procedures  </a:t>
            </a:r>
            <a:r>
              <a:rPr lang="en-US" sz="1200" dirty="0">
                <a:solidFill>
                  <a:srgbClr val="FF9933"/>
                </a:solidFill>
                <a:latin typeface="Arial"/>
                <a:cs typeface="Arial"/>
              </a:rPr>
              <a:t>https://centralfloridacares.org/asset/2023/09/Policy-and-Procedures-.xlsx</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For next FY year the Incidental and Transitional Voucher tool will be subject to review . The present time would be a good time to update your agency’s policies to reflect this information. </a:t>
            </a:r>
          </a:p>
          <a:p>
            <a:endParaRPr lang="en-US" dirty="0"/>
          </a:p>
        </p:txBody>
      </p:sp>
      <p:sp>
        <p:nvSpPr>
          <p:cNvPr id="6" name="Footer Placeholder 5">
            <a:extLst>
              <a:ext uri="{FF2B5EF4-FFF2-40B4-BE49-F238E27FC236}">
                <a16:creationId xmlns:a16="http://schemas.microsoft.com/office/drawing/2014/main" id="{FA5468C1-82B3-CD3B-4295-8091B1B718C3}"/>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3BA64E87-C268-62E5-F5B2-20E1339562A9}"/>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30564248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5D1EFE-E9E4-D1F2-62F3-17AA8900D2D5}"/>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6DC46E3D-E346-A51E-7CAF-DEACCAAFCA3F}"/>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A2193E35-BAAA-3D21-DB2D-8245E023F9EF}"/>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1035399D-E912-BED1-B4B8-D546E829EE9C}"/>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B6C0266A-983E-75DD-997A-0F105059E7D5}"/>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F785350A-7BA9-C7C8-44C9-2011F27B5AEB}"/>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69132A0A-81A1-40F9-CDEB-561AC7203C53}"/>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1363126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hyperlink" Target="https://centralfloridacares.org/providers/incidental-pre-authorization/"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hyperlink" Target="https://centralfloridacares.org/asset/2022/03/Incidental-Expense-Pre-Authorization.pdf"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8" Type="http://schemas.openxmlformats.org/officeDocument/2006/relationships/hyperlink" Target="mailto:aruck@cfchs.org" TargetMode="External"/><Relationship Id="rId3" Type="http://schemas.openxmlformats.org/officeDocument/2006/relationships/image" Target="../media/image2.png"/><Relationship Id="rId7" Type="http://schemas.openxmlformats.org/officeDocument/2006/relationships/hyperlink" Target="mailto:schapman@cfchs.org" TargetMode="External"/><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hyperlink" Target="mailto:lhopkins@cfchs.org" TargetMode="External"/><Relationship Id="rId5" Type="http://schemas.openxmlformats.org/officeDocument/2006/relationships/hyperlink" Target="mailto:ggonzalez@cfchs.org" TargetMode="External"/><Relationship Id="rId4" Type="http://schemas.openxmlformats.org/officeDocument/2006/relationships/hyperlink" Target="mailto:mmartinez@cfchs.org"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5.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hyperlink" Target="https://centralfloridacares.org/asset/2020/04/Incidental-Expenses-Procedure-Codes.pdf"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hyperlink" Target="https://www.myflfamilies.com/sites/default/files/2023-08/Appendix%201%20Data%20Code%20Values.pdf"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hyperlink" Target="https://www.myflfamilies.com/sites/default/files/2023-06/Guidance%2029%20Transitional%20Vouchers%202021%2007%2001.pd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hyperlink" Target="https://centralfloridacares.org/cfchs-incidental-residential-pre-authorization-request-form/" TargetMode="External"/><Relationship Id="rId2" Type="http://schemas.openxmlformats.org/officeDocument/2006/relationships/notesSlide" Target="../notesSlides/notesSlide5.xml"/><Relationship Id="rId1" Type="http://schemas.openxmlformats.org/officeDocument/2006/relationships/slideLayout" Target="../slideLayouts/slideLayout4.xml"/><Relationship Id="rId5" Type="http://schemas.openxmlformats.org/officeDocument/2006/relationships/image" Target="../media/image3.png"/><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hyperlink" Target="https://view.officeapps.live.com/op/view.aspx?src=https%3A%2F%2Fwww.myflfamilies.com%2Fsites%2Fdefault%2Ffiles%2F2023-09%2FTemplate%252032%2520TRV%2520Incidental%2520Report%25202023%252009%252018.xlsx&amp;wdOrigin=BROWSELINK"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hyperlink" Target="https://centralfloridacares.org/providers/#uagb-tabs__tab5"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1ECE6"/>
        </a:solidFill>
        <a:effectLst/>
      </p:bgPr>
    </p:bg>
    <p:spTree>
      <p:nvGrpSpPr>
        <p:cNvPr id="1" name=""/>
        <p:cNvGrpSpPr/>
        <p:nvPr/>
      </p:nvGrpSpPr>
      <p:grpSpPr>
        <a:xfrm>
          <a:off x="0" y="0"/>
          <a:ext cx="0" cy="0"/>
          <a:chOff x="0" y="0"/>
          <a:chExt cx="0" cy="0"/>
        </a:xfrm>
      </p:grpSpPr>
      <p:sp>
        <p:nvSpPr>
          <p:cNvPr id="2" name="Freeform 2"/>
          <p:cNvSpPr/>
          <p:nvPr/>
        </p:nvSpPr>
        <p:spPr>
          <a:xfrm>
            <a:off x="14935200" y="8496300"/>
            <a:ext cx="3352800" cy="1236128"/>
          </a:xfrm>
          <a:custGeom>
            <a:avLst/>
            <a:gdLst/>
            <a:ahLst/>
            <a:cxnLst/>
            <a:rect l="l" t="t" r="r" b="b"/>
            <a:pathLst>
              <a:path w="5695394" h="2099808">
                <a:moveTo>
                  <a:pt x="0" y="0"/>
                </a:moveTo>
                <a:lnTo>
                  <a:pt x="5695394" y="0"/>
                </a:lnTo>
                <a:lnTo>
                  <a:pt x="5695394" y="2099808"/>
                </a:lnTo>
                <a:lnTo>
                  <a:pt x="0" y="2099808"/>
                </a:lnTo>
                <a:lnTo>
                  <a:pt x="0" y="0"/>
                </a:lnTo>
                <a:close/>
              </a:path>
            </a:pathLst>
          </a:custGeom>
          <a:blipFill>
            <a:blip r:embed="rId2"/>
            <a:stretch>
              <a:fillRect/>
            </a:stretch>
          </a:blipFill>
        </p:spPr>
        <p:txBody>
          <a:bodyPr/>
          <a:lstStyle/>
          <a:p>
            <a:endParaRPr lang="en-US"/>
          </a:p>
        </p:txBody>
      </p:sp>
      <p:grpSp>
        <p:nvGrpSpPr>
          <p:cNvPr id="3" name="Group 3"/>
          <p:cNvGrpSpPr/>
          <p:nvPr/>
        </p:nvGrpSpPr>
        <p:grpSpPr>
          <a:xfrm>
            <a:off x="-2209800" y="0"/>
            <a:ext cx="13916188" cy="10463218"/>
            <a:chOff x="0" y="0"/>
            <a:chExt cx="884625" cy="665126"/>
          </a:xfrm>
        </p:grpSpPr>
        <p:sp>
          <p:nvSpPr>
            <p:cNvPr id="4" name="Freeform 4"/>
            <p:cNvSpPr/>
            <p:nvPr/>
          </p:nvSpPr>
          <p:spPr>
            <a:xfrm>
              <a:off x="0" y="0"/>
              <a:ext cx="884625" cy="665126"/>
            </a:xfrm>
            <a:custGeom>
              <a:avLst/>
              <a:gdLst/>
              <a:ahLst/>
              <a:cxnLst/>
              <a:rect l="l" t="t" r="r" b="b"/>
              <a:pathLst>
                <a:path w="884625" h="665126">
                  <a:moveTo>
                    <a:pt x="884625" y="0"/>
                  </a:moveTo>
                  <a:lnTo>
                    <a:pt x="0" y="0"/>
                  </a:lnTo>
                  <a:lnTo>
                    <a:pt x="101600" y="332563"/>
                  </a:lnTo>
                  <a:lnTo>
                    <a:pt x="0" y="665126"/>
                  </a:lnTo>
                  <a:lnTo>
                    <a:pt x="884625" y="665126"/>
                  </a:lnTo>
                  <a:lnTo>
                    <a:pt x="783025" y="332563"/>
                  </a:lnTo>
                  <a:lnTo>
                    <a:pt x="884625" y="0"/>
                  </a:lnTo>
                  <a:close/>
                </a:path>
              </a:pathLst>
            </a:custGeom>
            <a:solidFill>
              <a:srgbClr val="4EB5B4"/>
            </a:solidFill>
            <a:ln w="19050" cap="sq">
              <a:solidFill>
                <a:srgbClr val="2D746E"/>
              </a:solidFill>
              <a:prstDash val="solid"/>
              <a:miter/>
            </a:ln>
          </p:spPr>
          <p:txBody>
            <a:bodyPr/>
            <a:lstStyle/>
            <a:p>
              <a:endParaRPr lang="en-US"/>
            </a:p>
          </p:txBody>
        </p:sp>
        <p:sp>
          <p:nvSpPr>
            <p:cNvPr id="5" name="TextBox 5"/>
            <p:cNvSpPr txBox="1"/>
            <p:nvPr/>
          </p:nvSpPr>
          <p:spPr>
            <a:xfrm>
              <a:off x="88900" y="-104775"/>
              <a:ext cx="706825" cy="769901"/>
            </a:xfrm>
            <a:prstGeom prst="rect">
              <a:avLst/>
            </a:prstGeom>
          </p:spPr>
          <p:txBody>
            <a:bodyPr lIns="50800" tIns="50800" rIns="50800" bIns="50800" rtlCol="0" anchor="ctr"/>
            <a:lstStyle/>
            <a:p>
              <a:pPr algn="ctr">
                <a:lnSpc>
                  <a:spcPts val="3422"/>
                </a:lnSpc>
              </a:pPr>
              <a:endParaRPr/>
            </a:p>
          </p:txBody>
        </p:sp>
      </p:grpSp>
      <p:grpSp>
        <p:nvGrpSpPr>
          <p:cNvPr id="6" name="Group 6"/>
          <p:cNvGrpSpPr/>
          <p:nvPr/>
        </p:nvGrpSpPr>
        <p:grpSpPr>
          <a:xfrm>
            <a:off x="1295400" y="740167"/>
            <a:ext cx="11000271" cy="5736422"/>
            <a:chOff x="1322463" y="-3409032"/>
            <a:chExt cx="14667028" cy="7648562"/>
          </a:xfrm>
        </p:grpSpPr>
        <p:sp>
          <p:nvSpPr>
            <p:cNvPr id="7" name="TextBox 7"/>
            <p:cNvSpPr txBox="1"/>
            <p:nvPr/>
          </p:nvSpPr>
          <p:spPr>
            <a:xfrm>
              <a:off x="1322463" y="-3409032"/>
              <a:ext cx="14667028" cy="6666184"/>
            </a:xfrm>
            <a:prstGeom prst="rect">
              <a:avLst/>
            </a:prstGeom>
          </p:spPr>
          <p:txBody>
            <a:bodyPr lIns="0" tIns="0" rIns="0" bIns="0" rtlCol="0" anchor="t">
              <a:spAutoFit/>
            </a:bodyPr>
            <a:lstStyle/>
            <a:p>
              <a:pPr>
                <a:lnSpc>
                  <a:spcPts val="13390"/>
                </a:lnSpc>
                <a:spcBef>
                  <a:spcPct val="0"/>
                </a:spcBef>
              </a:pPr>
              <a:r>
                <a:rPr lang="en-US" sz="9600" dirty="0">
                  <a:latin typeface="Arial"/>
                  <a:cs typeface="Arial"/>
                </a:rPr>
                <a:t> </a:t>
              </a:r>
              <a:br>
                <a:rPr lang="en-US" sz="9600" dirty="0">
                  <a:latin typeface="Arial"/>
                  <a:cs typeface="Arial"/>
                </a:rPr>
              </a:br>
              <a:r>
                <a:rPr lang="en-US" sz="9600" dirty="0">
                  <a:latin typeface="Arial"/>
                  <a:cs typeface="Arial"/>
                </a:rPr>
                <a:t>Incidental Expenses </a:t>
              </a:r>
              <a:endParaRPr lang="en-US" sz="9564" b="1" dirty="0">
                <a:solidFill>
                  <a:srgbClr val="F14C5C"/>
                </a:solidFill>
                <a:latin typeface="The Seasons Bold"/>
                <a:ea typeface="The Seasons Bold"/>
                <a:cs typeface="The Seasons Bold"/>
                <a:sym typeface="The Seasons Bold"/>
              </a:endParaRPr>
            </a:p>
          </p:txBody>
        </p:sp>
        <p:sp>
          <p:nvSpPr>
            <p:cNvPr id="9" name="TextBox 9"/>
            <p:cNvSpPr txBox="1"/>
            <p:nvPr/>
          </p:nvSpPr>
          <p:spPr>
            <a:xfrm>
              <a:off x="6622272" y="2217377"/>
              <a:ext cx="2723637" cy="2022153"/>
            </a:xfrm>
            <a:prstGeom prst="rect">
              <a:avLst/>
            </a:prstGeom>
          </p:spPr>
          <p:txBody>
            <a:bodyPr lIns="0" tIns="0" rIns="0" bIns="0" rtlCol="0" anchor="t">
              <a:spAutoFit/>
            </a:bodyPr>
            <a:lstStyle/>
            <a:p>
              <a:pPr algn="ctr">
                <a:lnSpc>
                  <a:spcPts val="12764"/>
                </a:lnSpc>
                <a:spcBef>
                  <a:spcPct val="0"/>
                </a:spcBef>
              </a:pPr>
              <a:endParaRPr/>
            </a:p>
          </p:txBody>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1ECE6"/>
        </a:solidFill>
        <a:effectLst/>
      </p:bgPr>
    </p:bg>
    <p:spTree>
      <p:nvGrpSpPr>
        <p:cNvPr id="1" name="">
          <a:extLst>
            <a:ext uri="{FF2B5EF4-FFF2-40B4-BE49-F238E27FC236}">
              <a16:creationId xmlns:a16="http://schemas.microsoft.com/office/drawing/2014/main" id="{6390B551-4DFB-64E1-DF0C-2F50D11FC0C4}"/>
            </a:ext>
          </a:extLst>
        </p:cNvPr>
        <p:cNvGrpSpPr/>
        <p:nvPr/>
      </p:nvGrpSpPr>
      <p:grpSpPr>
        <a:xfrm>
          <a:off x="0" y="0"/>
          <a:ext cx="0" cy="0"/>
          <a:chOff x="0" y="0"/>
          <a:chExt cx="0" cy="0"/>
        </a:xfrm>
      </p:grpSpPr>
      <p:sp>
        <p:nvSpPr>
          <p:cNvPr id="12" name="Freeform 2">
            <a:extLst>
              <a:ext uri="{FF2B5EF4-FFF2-40B4-BE49-F238E27FC236}">
                <a16:creationId xmlns:a16="http://schemas.microsoft.com/office/drawing/2014/main" id="{5C4F09B4-3D2F-C2A6-C8B7-4D46E0C60EAA}"/>
              </a:ext>
            </a:extLst>
          </p:cNvPr>
          <p:cNvSpPr/>
          <p:nvPr/>
        </p:nvSpPr>
        <p:spPr>
          <a:xfrm>
            <a:off x="14706600" y="265846"/>
            <a:ext cx="3352800" cy="1236128"/>
          </a:xfrm>
          <a:custGeom>
            <a:avLst/>
            <a:gdLst/>
            <a:ahLst/>
            <a:cxnLst/>
            <a:rect l="l" t="t" r="r" b="b"/>
            <a:pathLst>
              <a:path w="5695394" h="2099808">
                <a:moveTo>
                  <a:pt x="0" y="0"/>
                </a:moveTo>
                <a:lnTo>
                  <a:pt x="5695394" y="0"/>
                </a:lnTo>
                <a:lnTo>
                  <a:pt x="5695394" y="2099808"/>
                </a:lnTo>
                <a:lnTo>
                  <a:pt x="0" y="2099808"/>
                </a:lnTo>
                <a:lnTo>
                  <a:pt x="0" y="0"/>
                </a:lnTo>
                <a:close/>
              </a:path>
            </a:pathLst>
          </a:custGeom>
          <a:blipFill>
            <a:blip r:embed="rId3"/>
            <a:stretch>
              <a:fillRect/>
            </a:stretch>
          </a:blipFill>
        </p:spPr>
        <p:txBody>
          <a:bodyPr/>
          <a:lstStyle/>
          <a:p>
            <a:endParaRPr lang="en-US"/>
          </a:p>
        </p:txBody>
      </p:sp>
      <p:sp>
        <p:nvSpPr>
          <p:cNvPr id="8" name="Title 7">
            <a:extLst>
              <a:ext uri="{FF2B5EF4-FFF2-40B4-BE49-F238E27FC236}">
                <a16:creationId xmlns:a16="http://schemas.microsoft.com/office/drawing/2014/main" id="{E5CEF0A8-F6DF-3BA3-DC03-2894443015B9}"/>
              </a:ext>
            </a:extLst>
          </p:cNvPr>
          <p:cNvSpPr>
            <a:spLocks noGrp="1"/>
          </p:cNvSpPr>
          <p:nvPr>
            <p:ph type="title"/>
          </p:nvPr>
        </p:nvSpPr>
        <p:spPr>
          <a:xfrm>
            <a:off x="457200" y="274638"/>
            <a:ext cx="13868400" cy="1143000"/>
          </a:xfrm>
        </p:spPr>
        <p:txBody>
          <a:bodyPr>
            <a:normAutofit/>
          </a:bodyPr>
          <a:lstStyle/>
          <a:p>
            <a:pPr algn="l"/>
            <a:r>
              <a:rPr lang="en-US" dirty="0">
                <a:latin typeface="Arial"/>
                <a:cs typeface="Arial"/>
              </a:rPr>
              <a:t>VIII. Subcontractor Policy &amp; Procedures</a:t>
            </a:r>
            <a:endParaRPr lang="en-US" dirty="0"/>
          </a:p>
        </p:txBody>
      </p:sp>
      <p:sp>
        <p:nvSpPr>
          <p:cNvPr id="10" name="Content Placeholder 9">
            <a:extLst>
              <a:ext uri="{FF2B5EF4-FFF2-40B4-BE49-F238E27FC236}">
                <a16:creationId xmlns:a16="http://schemas.microsoft.com/office/drawing/2014/main" id="{2285BE74-8F2C-8652-7370-84B4074409F9}"/>
              </a:ext>
            </a:extLst>
          </p:cNvPr>
          <p:cNvSpPr>
            <a:spLocks noGrp="1"/>
          </p:cNvSpPr>
          <p:nvPr>
            <p:ph sz="half" idx="1"/>
          </p:nvPr>
        </p:nvSpPr>
        <p:spPr>
          <a:xfrm>
            <a:off x="457200" y="1600200"/>
            <a:ext cx="17221200" cy="8267700"/>
          </a:xfrm>
        </p:spPr>
        <p:txBody>
          <a:bodyPr>
            <a:normAutofit fontScale="85000" lnSpcReduction="20000"/>
          </a:bodyPr>
          <a:lstStyle/>
          <a:p>
            <a:pPr marL="0" marR="0" indent="0">
              <a:spcBef>
                <a:spcPts val="0"/>
              </a:spcBef>
              <a:spcAft>
                <a:spcPts val="0"/>
              </a:spcAft>
              <a:buNone/>
            </a:pPr>
            <a:r>
              <a:rPr lang="en-US" sz="4400" dirty="0">
                <a:latin typeface="Arial"/>
                <a:ea typeface="Times New Roman" panose="02020603050405020304" pitchFamily="18" charset="0"/>
                <a:cs typeface="Arial"/>
              </a:rPr>
              <a:t>Ensure that the </a:t>
            </a:r>
            <a:r>
              <a:rPr lang="en-US" sz="4400" dirty="0">
                <a:solidFill>
                  <a:srgbClr val="2D746E"/>
                </a:solidFill>
                <a:latin typeface="Arial"/>
                <a:ea typeface="Times New Roman" panose="02020603050405020304" pitchFamily="18" charset="0"/>
                <a:cs typeface="Arial"/>
              </a:rPr>
              <a:t>policy and procedure </a:t>
            </a:r>
            <a:r>
              <a:rPr lang="en-US" sz="4400" dirty="0">
                <a:latin typeface="Arial"/>
                <a:ea typeface="Times New Roman" panose="02020603050405020304" pitchFamily="18" charset="0"/>
                <a:cs typeface="Arial"/>
              </a:rPr>
              <a:t>includes the elements listed below:</a:t>
            </a:r>
            <a:endParaRPr lang="en-US" sz="4400" dirty="0">
              <a:latin typeface="Arial"/>
              <a:ea typeface="Calibri" panose="020F0502020204030204" pitchFamily="34" charset="0"/>
              <a:cs typeface="Arial"/>
            </a:endParaRPr>
          </a:p>
          <a:p>
            <a:pPr marL="457200" marR="0">
              <a:spcBef>
                <a:spcPts val="0"/>
              </a:spcBef>
              <a:spcAft>
                <a:spcPts val="0"/>
              </a:spcAft>
            </a:pPr>
            <a:endParaRPr lang="en-US" sz="4400" dirty="0">
              <a:latin typeface="Calibri" panose="020F0502020204030204" pitchFamily="34" charset="0"/>
              <a:ea typeface="Calibri" panose="020F0502020204030204" pitchFamily="34" charset="0"/>
            </a:endParaRPr>
          </a:p>
          <a:p>
            <a:pPr marL="1028700" lvl="1" indent="-571500">
              <a:spcBef>
                <a:spcPts val="0"/>
              </a:spcBef>
              <a:spcAft>
                <a:spcPts val="0"/>
              </a:spcAft>
              <a:buFont typeface="+mj-lt"/>
              <a:buAutoNum type="alphaUcPeriod"/>
            </a:pPr>
            <a:r>
              <a:rPr lang="en-US" sz="4400" dirty="0">
                <a:latin typeface="Arial" panose="020B0604020202020204" pitchFamily="34" charset="0"/>
                <a:ea typeface="Times New Roman" panose="02020603050405020304" pitchFamily="18" charset="0"/>
              </a:rPr>
              <a:t>Supports the definition and approved expenses of Incidental Expenses as described in 65E-14 </a:t>
            </a:r>
            <a:r>
              <a:rPr lang="en-US" sz="4400" dirty="0">
                <a:latin typeface="Calibri" panose="020F0502020204030204" pitchFamily="34" charset="0"/>
                <a:ea typeface="Times New Roman" panose="02020603050405020304" pitchFamily="18" charset="0"/>
              </a:rPr>
              <a:t>F.A.C.</a:t>
            </a:r>
          </a:p>
          <a:p>
            <a:pPr marL="800100" lvl="1" indent="-342900">
              <a:spcBef>
                <a:spcPts val="0"/>
              </a:spcBef>
              <a:spcAft>
                <a:spcPts val="0"/>
              </a:spcAft>
              <a:buFont typeface="+mj-lt"/>
              <a:buAutoNum type="alphaUcPeriod"/>
            </a:pPr>
            <a:endParaRPr lang="en-US" sz="4400" dirty="0">
              <a:latin typeface="Calibri" panose="020F0502020204030204" pitchFamily="34" charset="0"/>
              <a:ea typeface="Times New Roman" panose="02020603050405020304" pitchFamily="18" charset="0"/>
            </a:endParaRPr>
          </a:p>
          <a:p>
            <a:pPr marL="1143000" lvl="1" indent="-685800">
              <a:spcBef>
                <a:spcPts val="0"/>
              </a:spcBef>
              <a:spcAft>
                <a:spcPts val="0"/>
              </a:spcAft>
              <a:buFont typeface="+mj-lt"/>
              <a:buAutoNum type="alphaUcPeriod"/>
            </a:pPr>
            <a:r>
              <a:rPr lang="en-US" sz="4400" dirty="0">
                <a:latin typeface="Arial" panose="020B0604020202020204" pitchFamily="34" charset="0"/>
                <a:ea typeface="Times New Roman" panose="02020603050405020304" pitchFamily="18" charset="0"/>
              </a:rPr>
              <a:t>Indicates that Incidental Expenses should be used for expenses within your catchment area but not to exceed the counties that CFCHS serves.</a:t>
            </a:r>
            <a:endParaRPr lang="en-US" sz="4400" dirty="0">
              <a:latin typeface="Calibri" panose="020F0502020204030204" pitchFamily="34" charset="0"/>
              <a:ea typeface="Times New Roman" panose="02020603050405020304" pitchFamily="18" charset="0"/>
            </a:endParaRPr>
          </a:p>
          <a:p>
            <a:pPr marL="800100" lvl="1" indent="-342900">
              <a:spcBef>
                <a:spcPts val="0"/>
              </a:spcBef>
              <a:spcAft>
                <a:spcPts val="0"/>
              </a:spcAft>
              <a:buFont typeface="+mj-lt"/>
              <a:buAutoNum type="alphaUcPeriod"/>
            </a:pPr>
            <a:endParaRPr lang="en-US" sz="4400" dirty="0">
              <a:latin typeface="Calibri" panose="020F0502020204030204" pitchFamily="34" charset="0"/>
              <a:ea typeface="Times New Roman" panose="02020603050405020304" pitchFamily="18" charset="0"/>
            </a:endParaRPr>
          </a:p>
          <a:p>
            <a:pPr marL="1143000" lvl="1" indent="-685800">
              <a:spcBef>
                <a:spcPts val="0"/>
              </a:spcBef>
              <a:spcAft>
                <a:spcPts val="0"/>
              </a:spcAft>
              <a:buFont typeface="+mj-lt"/>
              <a:buAutoNum type="alphaUcPeriod"/>
            </a:pPr>
            <a:r>
              <a:rPr lang="en-US" sz="4400" dirty="0">
                <a:latin typeface="Arial"/>
                <a:ea typeface="Times New Roman" panose="02020603050405020304" pitchFamily="18" charset="0"/>
                <a:cs typeface="Arial"/>
              </a:rPr>
              <a:t>Includes if the agency intends to use Incidental Expenses for housing assistance.  If so, then you will need to address how refundable security deposits are handled and documented and specified on the CFCHS pre-authorization form: </a:t>
            </a:r>
            <a:r>
              <a:rPr lang="en-US" sz="4400" u="sng" dirty="0">
                <a:solidFill>
                  <a:srgbClr val="2D746E"/>
                </a:solidFill>
                <a:latin typeface="Arial"/>
                <a:ea typeface="Times New Roman" panose="02020603050405020304" pitchFamily="18" charset="0"/>
                <a:cs typeface="Arial"/>
                <a:hlinkClick r:id="rId4">
                  <a:extLst>
                    <a:ext uri="{A12FA001-AC4F-418D-AE19-62706E023703}">
                      <ahyp:hlinkClr xmlns:ahyp="http://schemas.microsoft.com/office/drawing/2018/hyperlinkcolor" val="tx"/>
                    </a:ext>
                  </a:extLst>
                </a:hlinkClick>
              </a:rPr>
              <a:t>https://centralfloridacares.org/providers/incidental-pre-authorization/</a:t>
            </a:r>
            <a:endParaRPr lang="en-US" sz="4400" u="sng" dirty="0">
              <a:solidFill>
                <a:srgbClr val="2D746E"/>
              </a:solidFill>
              <a:latin typeface="Arial"/>
              <a:ea typeface="Times New Roman" panose="02020603050405020304" pitchFamily="18" charset="0"/>
              <a:cs typeface="Arial"/>
            </a:endParaRPr>
          </a:p>
          <a:p>
            <a:pPr marL="800100" lvl="1" indent="-342900">
              <a:spcBef>
                <a:spcPts val="0"/>
              </a:spcBef>
              <a:spcAft>
                <a:spcPts val="0"/>
              </a:spcAft>
              <a:buFont typeface="+mj-lt"/>
              <a:buAutoNum type="alphaUcPeriod"/>
            </a:pPr>
            <a:endParaRPr lang="en-US" sz="4400" u="sng" dirty="0">
              <a:solidFill>
                <a:srgbClr val="0563C1"/>
              </a:solidFill>
              <a:latin typeface="Calibri" panose="020F0502020204030204" pitchFamily="34" charset="0"/>
              <a:ea typeface="Times New Roman" panose="02020603050405020304" pitchFamily="18" charset="0"/>
            </a:endParaRPr>
          </a:p>
          <a:p>
            <a:pPr marL="1200150" lvl="1" indent="-742950">
              <a:spcBef>
                <a:spcPts val="0"/>
              </a:spcBef>
              <a:spcAft>
                <a:spcPts val="0"/>
              </a:spcAft>
              <a:buFont typeface="+mj-lt"/>
              <a:buAutoNum type="alphaUcPeriod"/>
            </a:pPr>
            <a:r>
              <a:rPr lang="en-US" sz="4400" dirty="0">
                <a:latin typeface="Arial"/>
                <a:ea typeface="Times New Roman" panose="02020603050405020304" pitchFamily="18" charset="0"/>
                <a:cs typeface="Arial"/>
              </a:rPr>
              <a:t>Describes the need for incidentals is documented within the care/treatment plan and only if all other resources have been exhausted and should only be requested if the need is reasonable, allowable, and necessary.</a:t>
            </a:r>
          </a:p>
          <a:p>
            <a:pPr marL="1200150" indent="-742950">
              <a:buNone/>
            </a:pPr>
            <a:endParaRPr lang="en-US" sz="4400" dirty="0">
              <a:latin typeface="Arial" panose="020B0604020202020204" pitchFamily="34" charset="0"/>
              <a:cs typeface="Arial" panose="020B0604020202020204" pitchFamily="34" charset="0"/>
            </a:endParaRPr>
          </a:p>
          <a:p>
            <a:pPr marL="0" indent="0">
              <a:buNone/>
            </a:pPr>
            <a:endParaRPr lang="en-US" sz="2800" dirty="0"/>
          </a:p>
        </p:txBody>
      </p:sp>
    </p:spTree>
    <p:extLst>
      <p:ext uri="{BB962C8B-B14F-4D97-AF65-F5344CB8AC3E}">
        <p14:creationId xmlns:p14="http://schemas.microsoft.com/office/powerpoint/2010/main" val="14560290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1ECE6"/>
        </a:solidFill>
        <a:effectLst/>
      </p:bgPr>
    </p:bg>
    <p:spTree>
      <p:nvGrpSpPr>
        <p:cNvPr id="1" name="">
          <a:extLst>
            <a:ext uri="{FF2B5EF4-FFF2-40B4-BE49-F238E27FC236}">
              <a16:creationId xmlns:a16="http://schemas.microsoft.com/office/drawing/2014/main" id="{E7E85FF9-F74C-FC0C-6868-BA0EF81DE639}"/>
            </a:ext>
          </a:extLst>
        </p:cNvPr>
        <p:cNvGrpSpPr/>
        <p:nvPr/>
      </p:nvGrpSpPr>
      <p:grpSpPr>
        <a:xfrm>
          <a:off x="0" y="0"/>
          <a:ext cx="0" cy="0"/>
          <a:chOff x="0" y="0"/>
          <a:chExt cx="0" cy="0"/>
        </a:xfrm>
      </p:grpSpPr>
      <p:sp>
        <p:nvSpPr>
          <p:cNvPr id="12" name="Freeform 2">
            <a:extLst>
              <a:ext uri="{FF2B5EF4-FFF2-40B4-BE49-F238E27FC236}">
                <a16:creationId xmlns:a16="http://schemas.microsoft.com/office/drawing/2014/main" id="{77627726-C98D-315F-81C2-82695E62E6AF}"/>
              </a:ext>
            </a:extLst>
          </p:cNvPr>
          <p:cNvSpPr/>
          <p:nvPr/>
        </p:nvSpPr>
        <p:spPr>
          <a:xfrm>
            <a:off x="14706600" y="265846"/>
            <a:ext cx="3352800" cy="1236128"/>
          </a:xfrm>
          <a:custGeom>
            <a:avLst/>
            <a:gdLst/>
            <a:ahLst/>
            <a:cxnLst/>
            <a:rect l="l" t="t" r="r" b="b"/>
            <a:pathLst>
              <a:path w="5695394" h="2099808">
                <a:moveTo>
                  <a:pt x="0" y="0"/>
                </a:moveTo>
                <a:lnTo>
                  <a:pt x="5695394" y="0"/>
                </a:lnTo>
                <a:lnTo>
                  <a:pt x="5695394" y="2099808"/>
                </a:lnTo>
                <a:lnTo>
                  <a:pt x="0" y="2099808"/>
                </a:lnTo>
                <a:lnTo>
                  <a:pt x="0" y="0"/>
                </a:lnTo>
                <a:close/>
              </a:path>
            </a:pathLst>
          </a:custGeom>
          <a:blipFill>
            <a:blip r:embed="rId3"/>
            <a:stretch>
              <a:fillRect/>
            </a:stretch>
          </a:blipFill>
        </p:spPr>
        <p:txBody>
          <a:bodyPr/>
          <a:lstStyle/>
          <a:p>
            <a:endParaRPr lang="en-US"/>
          </a:p>
        </p:txBody>
      </p:sp>
      <p:sp>
        <p:nvSpPr>
          <p:cNvPr id="8" name="Title 7">
            <a:extLst>
              <a:ext uri="{FF2B5EF4-FFF2-40B4-BE49-F238E27FC236}">
                <a16:creationId xmlns:a16="http://schemas.microsoft.com/office/drawing/2014/main" id="{EA79E9AD-EDAE-6070-94CD-06AB19E7CAE3}"/>
              </a:ext>
            </a:extLst>
          </p:cNvPr>
          <p:cNvSpPr>
            <a:spLocks noGrp="1"/>
          </p:cNvSpPr>
          <p:nvPr>
            <p:ph type="title"/>
          </p:nvPr>
        </p:nvSpPr>
        <p:spPr>
          <a:xfrm>
            <a:off x="457200" y="274638"/>
            <a:ext cx="13868400" cy="1143000"/>
          </a:xfrm>
        </p:spPr>
        <p:txBody>
          <a:bodyPr>
            <a:normAutofit/>
          </a:bodyPr>
          <a:lstStyle/>
          <a:p>
            <a:pPr algn="l"/>
            <a:r>
              <a:rPr lang="en-US" dirty="0">
                <a:latin typeface="Arial"/>
                <a:cs typeface="Arial"/>
              </a:rPr>
              <a:t>VIII. Subcontractor Policy &amp; Procedures continued	</a:t>
            </a:r>
            <a:endParaRPr lang="en-US" dirty="0"/>
          </a:p>
        </p:txBody>
      </p:sp>
      <p:sp>
        <p:nvSpPr>
          <p:cNvPr id="10" name="Content Placeholder 9">
            <a:extLst>
              <a:ext uri="{FF2B5EF4-FFF2-40B4-BE49-F238E27FC236}">
                <a16:creationId xmlns:a16="http://schemas.microsoft.com/office/drawing/2014/main" id="{FADBAF8F-9CD3-5F82-653D-52E4FEF13507}"/>
              </a:ext>
            </a:extLst>
          </p:cNvPr>
          <p:cNvSpPr>
            <a:spLocks noGrp="1"/>
          </p:cNvSpPr>
          <p:nvPr>
            <p:ph sz="half" idx="1"/>
          </p:nvPr>
        </p:nvSpPr>
        <p:spPr>
          <a:xfrm>
            <a:off x="457200" y="1600200"/>
            <a:ext cx="17221200" cy="8267700"/>
          </a:xfrm>
        </p:spPr>
        <p:txBody>
          <a:bodyPr>
            <a:normAutofit/>
          </a:bodyPr>
          <a:lstStyle/>
          <a:p>
            <a:pPr marL="800100" lvl="1" indent="-342900">
              <a:spcBef>
                <a:spcPts val="0"/>
              </a:spcBef>
              <a:spcAft>
                <a:spcPts val="0"/>
              </a:spcAft>
              <a:buFont typeface="+mj-lt"/>
              <a:buAutoNum type="alphaUcPeriod"/>
            </a:pPr>
            <a:endParaRPr lang="en-US" sz="1800" dirty="0">
              <a:latin typeface="Calibri" panose="020F0502020204030204" pitchFamily="34" charset="0"/>
              <a:ea typeface="Times New Roman" panose="02020603050405020304" pitchFamily="18" charset="0"/>
            </a:endParaRPr>
          </a:p>
          <a:p>
            <a:pPr marL="1143000" lvl="1" indent="-685800">
              <a:spcBef>
                <a:spcPts val="0"/>
              </a:spcBef>
              <a:spcAft>
                <a:spcPts val="0"/>
              </a:spcAft>
              <a:buFont typeface="+mj-lt"/>
              <a:buAutoNum type="alphaUcPeriod" startAt="5"/>
            </a:pPr>
            <a:r>
              <a:rPr lang="en-US" sz="3200" dirty="0">
                <a:latin typeface="Arial" panose="020B0604020202020204" pitchFamily="34" charset="0"/>
                <a:ea typeface="Times New Roman" panose="02020603050405020304" pitchFamily="18" charset="0"/>
              </a:rPr>
              <a:t>Includes the step-by-step instructions for reimbursement of expenses for any approved vendors along with verification of payment to validate billing to CFC.</a:t>
            </a:r>
            <a:endParaRPr lang="en-US" sz="3200" dirty="0">
              <a:latin typeface="Calibri" panose="020F0502020204030204" pitchFamily="34" charset="0"/>
              <a:ea typeface="Calibri" panose="020F0502020204030204" pitchFamily="34" charset="0"/>
            </a:endParaRPr>
          </a:p>
          <a:p>
            <a:pPr marL="1257300" lvl="1" indent="-342900">
              <a:spcBef>
                <a:spcPts val="0"/>
              </a:spcBef>
              <a:spcAft>
                <a:spcPts val="0"/>
              </a:spcAft>
              <a:buFont typeface="+mj-lt"/>
              <a:buAutoNum type="alphaUcPeriod" startAt="5"/>
            </a:pPr>
            <a:endParaRPr lang="en-US" sz="3200" dirty="0">
              <a:latin typeface="Calibri" panose="020F0502020204030204" pitchFamily="34" charset="0"/>
              <a:ea typeface="Calibri" panose="020F0502020204030204" pitchFamily="34" charset="0"/>
            </a:endParaRPr>
          </a:p>
          <a:p>
            <a:pPr marL="1143000" lvl="1" indent="-685800">
              <a:spcBef>
                <a:spcPts val="0"/>
              </a:spcBef>
              <a:spcAft>
                <a:spcPts val="0"/>
              </a:spcAft>
              <a:buFont typeface="+mj-lt"/>
              <a:buAutoNum type="alphaUcPeriod" startAt="5"/>
            </a:pPr>
            <a:r>
              <a:rPr lang="en-US" sz="3200" dirty="0">
                <a:latin typeface="Arial" panose="020B0604020202020204" pitchFamily="34" charset="0"/>
                <a:ea typeface="Times New Roman" panose="02020603050405020304" pitchFamily="18" charset="0"/>
              </a:rPr>
              <a:t>Includes steps for addressing incidental expenses exceeding $500.  The following link may be helpful for this</a:t>
            </a:r>
            <a:r>
              <a:rPr lang="en-US" sz="3200" dirty="0">
                <a:solidFill>
                  <a:srgbClr val="2D746E"/>
                </a:solidFill>
                <a:latin typeface="Arial" panose="020B0604020202020204" pitchFamily="34" charset="0"/>
                <a:ea typeface="Times New Roman" panose="02020603050405020304" pitchFamily="18" charset="0"/>
              </a:rPr>
              <a:t>: </a:t>
            </a:r>
            <a:r>
              <a:rPr lang="en-US" sz="3200" dirty="0">
                <a:solidFill>
                  <a:srgbClr val="2D746E"/>
                </a:solidFill>
                <a:latin typeface="Arial" panose="020B0604020202020204" pitchFamily="34" charset="0"/>
                <a:ea typeface="Times New Roman" panose="02020603050405020304" pitchFamily="18" charset="0"/>
                <a:hlinkClick r:id="rId4">
                  <a:extLst>
                    <a:ext uri="{A12FA001-AC4F-418D-AE19-62706E023703}">
                      <ahyp:hlinkClr xmlns:ahyp="http://schemas.microsoft.com/office/drawing/2018/hyperlinkcolor" val="tx"/>
                    </a:ext>
                  </a:extLst>
                </a:hlinkClick>
              </a:rPr>
              <a:t>https://centralfloridacares.org/asset/2022/03/Incidental-Expense-Pre-Authorization.pdf</a:t>
            </a:r>
            <a:endParaRPr lang="en-US" sz="3200" dirty="0">
              <a:solidFill>
                <a:srgbClr val="2D746E"/>
              </a:solidFill>
              <a:latin typeface="Arial" panose="020B0604020202020204" pitchFamily="34" charset="0"/>
              <a:ea typeface="Times New Roman" panose="02020603050405020304" pitchFamily="18" charset="0"/>
            </a:endParaRPr>
          </a:p>
          <a:p>
            <a:pPr marL="800100" lvl="1" indent="-342900">
              <a:spcBef>
                <a:spcPts val="0"/>
              </a:spcBef>
              <a:spcAft>
                <a:spcPts val="0"/>
              </a:spcAft>
              <a:buFont typeface="+mj-lt"/>
              <a:buAutoNum type="alphaUcPeriod" startAt="5"/>
            </a:pPr>
            <a:endParaRPr lang="en-US" sz="3200" dirty="0">
              <a:solidFill>
                <a:srgbClr val="FFC000"/>
              </a:solidFill>
              <a:latin typeface="Arial" panose="020B0604020202020204" pitchFamily="34" charset="0"/>
              <a:ea typeface="Times New Roman" panose="02020603050405020304" pitchFamily="18" charset="0"/>
            </a:endParaRPr>
          </a:p>
          <a:p>
            <a:pPr marL="1143000" lvl="1" indent="-685800">
              <a:spcBef>
                <a:spcPts val="0"/>
              </a:spcBef>
              <a:spcAft>
                <a:spcPts val="0"/>
              </a:spcAft>
              <a:buNone/>
            </a:pPr>
            <a:r>
              <a:rPr lang="en-US" sz="3200" dirty="0">
                <a:latin typeface="Arial" panose="020B0604020202020204" pitchFamily="34" charset="0"/>
                <a:ea typeface="Times New Roman" panose="02020603050405020304" pitchFamily="18" charset="0"/>
                <a:cs typeface="Arial" panose="020B0604020202020204" pitchFamily="34" charset="0"/>
              </a:rPr>
              <a:t>G</a:t>
            </a:r>
            <a:r>
              <a:rPr lang="en-US" sz="3200" dirty="0">
                <a:latin typeface="Calibri" panose="020F0502020204030204" pitchFamily="34" charset="0"/>
                <a:ea typeface="Times New Roman" panose="02020603050405020304" pitchFamily="18" charset="0"/>
              </a:rPr>
              <a:t>.	</a:t>
            </a:r>
            <a:r>
              <a:rPr lang="en-US" sz="3200" dirty="0">
                <a:latin typeface="Arial"/>
                <a:ea typeface="Times New Roman" panose="02020603050405020304" pitchFamily="18" charset="0"/>
                <a:cs typeface="Arial"/>
              </a:rPr>
              <a:t>It is required that all requests include an internal approval provided from a supervisor authority.</a:t>
            </a:r>
          </a:p>
          <a:p>
            <a:pPr marL="457200" lvl="1" indent="0">
              <a:spcBef>
                <a:spcPts val="0"/>
              </a:spcBef>
              <a:spcAft>
                <a:spcPts val="0"/>
              </a:spcAft>
              <a:buNone/>
            </a:pPr>
            <a:endParaRPr lang="en-US" sz="3200" dirty="0">
              <a:latin typeface="Calibri" panose="020F0502020204030204" pitchFamily="34" charset="0"/>
              <a:ea typeface="Times New Roman" panose="02020603050405020304" pitchFamily="18" charset="0"/>
              <a:cs typeface="Arial"/>
            </a:endParaRPr>
          </a:p>
          <a:p>
            <a:pPr marL="1143000" indent="-685800">
              <a:spcBef>
                <a:spcPts val="0"/>
              </a:spcBef>
              <a:spcAft>
                <a:spcPts val="0"/>
              </a:spcAft>
              <a:buSzPts val="1000"/>
              <a:buNone/>
            </a:pPr>
            <a:r>
              <a:rPr lang="en-US" sz="3200" dirty="0">
                <a:latin typeface="Arial"/>
                <a:ea typeface="Times New Roman" panose="02020603050405020304" pitchFamily="18" charset="0"/>
                <a:cs typeface="Arial"/>
              </a:rPr>
              <a:t>H.  Include verbiage which states incidentals for recovery housing that is utilizing State Opioid Response (SOR) funds, can only be used on approved Florida Association of Recovery Residences (FARR) certified homes or Oxford Homes</a:t>
            </a:r>
            <a:r>
              <a:rPr lang="en-US" sz="3200" i="1" dirty="0">
                <a:latin typeface="Arial"/>
                <a:ea typeface="Times New Roman" panose="02020603050405020304" pitchFamily="18" charset="0"/>
                <a:cs typeface="Arial"/>
              </a:rPr>
              <a:t>.   </a:t>
            </a:r>
            <a:endParaRPr lang="en-US" sz="3200" dirty="0">
              <a:latin typeface="Arial"/>
              <a:ea typeface="Calibri" panose="020F0502020204030204" pitchFamily="34" charset="0"/>
              <a:cs typeface="Arial"/>
            </a:endParaRPr>
          </a:p>
          <a:p>
            <a:pPr marL="1143000" indent="-685800">
              <a:buNone/>
            </a:pPr>
            <a:endParaRPr lang="en-US" sz="4400" dirty="0">
              <a:latin typeface="Arial" panose="020B0604020202020204" pitchFamily="34" charset="0"/>
              <a:cs typeface="Arial" panose="020B0604020202020204" pitchFamily="34" charset="0"/>
            </a:endParaRPr>
          </a:p>
          <a:p>
            <a:pPr marL="0" indent="0">
              <a:buNone/>
            </a:pPr>
            <a:endParaRPr lang="en-US" sz="2800" dirty="0"/>
          </a:p>
        </p:txBody>
      </p:sp>
    </p:spTree>
    <p:extLst>
      <p:ext uri="{BB962C8B-B14F-4D97-AF65-F5344CB8AC3E}">
        <p14:creationId xmlns:p14="http://schemas.microsoft.com/office/powerpoint/2010/main" val="7975533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4EB5B4"/>
        </a:solidFill>
        <a:effectLst/>
      </p:bgPr>
    </p:bg>
    <p:spTree>
      <p:nvGrpSpPr>
        <p:cNvPr id="1" name=""/>
        <p:cNvGrpSpPr/>
        <p:nvPr/>
      </p:nvGrpSpPr>
      <p:grpSpPr>
        <a:xfrm>
          <a:off x="0" y="0"/>
          <a:ext cx="0" cy="0"/>
          <a:chOff x="0" y="0"/>
          <a:chExt cx="0" cy="0"/>
        </a:xfrm>
      </p:grpSpPr>
      <p:grpSp>
        <p:nvGrpSpPr>
          <p:cNvPr id="2" name="Group 2"/>
          <p:cNvGrpSpPr/>
          <p:nvPr/>
        </p:nvGrpSpPr>
        <p:grpSpPr>
          <a:xfrm>
            <a:off x="-6844" y="2764587"/>
            <a:ext cx="18288000" cy="4873688"/>
            <a:chOff x="0" y="0"/>
            <a:chExt cx="4816593" cy="1283605"/>
          </a:xfrm>
        </p:grpSpPr>
        <p:sp>
          <p:nvSpPr>
            <p:cNvPr id="3" name="Freeform 3"/>
            <p:cNvSpPr/>
            <p:nvPr/>
          </p:nvSpPr>
          <p:spPr>
            <a:xfrm>
              <a:off x="0" y="0"/>
              <a:ext cx="4816592" cy="1283605"/>
            </a:xfrm>
            <a:custGeom>
              <a:avLst/>
              <a:gdLst/>
              <a:ahLst/>
              <a:cxnLst/>
              <a:rect l="l" t="t" r="r" b="b"/>
              <a:pathLst>
                <a:path w="4816592" h="1283605">
                  <a:moveTo>
                    <a:pt x="0" y="0"/>
                  </a:moveTo>
                  <a:lnTo>
                    <a:pt x="4816592" y="0"/>
                  </a:lnTo>
                  <a:lnTo>
                    <a:pt x="4816592" y="1283605"/>
                  </a:lnTo>
                  <a:lnTo>
                    <a:pt x="0" y="1283605"/>
                  </a:lnTo>
                  <a:close/>
                </a:path>
              </a:pathLst>
            </a:custGeom>
            <a:solidFill>
              <a:srgbClr val="FFFFFF"/>
            </a:solidFill>
          </p:spPr>
          <p:txBody>
            <a:bodyPr/>
            <a:lstStyle/>
            <a:p>
              <a:endParaRPr lang="en-US"/>
            </a:p>
          </p:txBody>
        </p:sp>
        <p:sp>
          <p:nvSpPr>
            <p:cNvPr id="4" name="TextBox 4"/>
            <p:cNvSpPr txBox="1"/>
            <p:nvPr/>
          </p:nvSpPr>
          <p:spPr>
            <a:xfrm>
              <a:off x="0" y="-57150"/>
              <a:ext cx="4816593" cy="1340755"/>
            </a:xfrm>
            <a:prstGeom prst="rect">
              <a:avLst/>
            </a:prstGeom>
          </p:spPr>
          <p:txBody>
            <a:bodyPr lIns="50800" tIns="50800" rIns="50800" bIns="50800" rtlCol="0" anchor="ctr"/>
            <a:lstStyle/>
            <a:p>
              <a:pPr algn="ctr">
                <a:lnSpc>
                  <a:spcPts val="3422"/>
                </a:lnSpc>
              </a:pPr>
              <a:endParaRPr/>
            </a:p>
          </p:txBody>
        </p:sp>
      </p:grpSp>
      <p:grpSp>
        <p:nvGrpSpPr>
          <p:cNvPr id="9" name="Group 8">
            <a:extLst>
              <a:ext uri="{FF2B5EF4-FFF2-40B4-BE49-F238E27FC236}">
                <a16:creationId xmlns:a16="http://schemas.microsoft.com/office/drawing/2014/main" id="{991807CB-0498-7A5D-19AA-FCB4CE7A2707}"/>
              </a:ext>
            </a:extLst>
          </p:cNvPr>
          <p:cNvGrpSpPr/>
          <p:nvPr/>
        </p:nvGrpSpPr>
        <p:grpSpPr>
          <a:xfrm>
            <a:off x="14020800" y="9108284"/>
            <a:ext cx="4076522" cy="962072"/>
            <a:chOff x="106350" y="3055592"/>
            <a:chExt cx="18080465" cy="4267047"/>
          </a:xfrm>
        </p:grpSpPr>
        <p:sp>
          <p:nvSpPr>
            <p:cNvPr id="5" name="Freeform 5"/>
            <p:cNvSpPr/>
            <p:nvPr/>
          </p:nvSpPr>
          <p:spPr>
            <a:xfrm>
              <a:off x="106350" y="3055592"/>
              <a:ext cx="14336376" cy="4267047"/>
            </a:xfrm>
            <a:custGeom>
              <a:avLst/>
              <a:gdLst/>
              <a:ahLst/>
              <a:cxnLst/>
              <a:rect l="l" t="t" r="r" b="b"/>
              <a:pathLst>
                <a:path w="14336376" h="4267047">
                  <a:moveTo>
                    <a:pt x="0" y="0"/>
                  </a:moveTo>
                  <a:lnTo>
                    <a:pt x="14336376" y="0"/>
                  </a:lnTo>
                  <a:lnTo>
                    <a:pt x="14336376" y="4267047"/>
                  </a:lnTo>
                  <a:lnTo>
                    <a:pt x="0" y="4267047"/>
                  </a:lnTo>
                  <a:lnTo>
                    <a:pt x="0" y="0"/>
                  </a:lnTo>
                  <a:close/>
                </a:path>
              </a:pathLst>
            </a:custGeom>
            <a:blipFill>
              <a:blip r:embed="rId2"/>
              <a:stretch>
                <a:fillRect/>
              </a:stretch>
            </a:blipFill>
          </p:spPr>
          <p:txBody>
            <a:bodyPr/>
            <a:lstStyle/>
            <a:p>
              <a:endParaRPr lang="en-US"/>
            </a:p>
          </p:txBody>
        </p:sp>
        <p:sp>
          <p:nvSpPr>
            <p:cNvPr id="6" name="Freeform 6"/>
            <p:cNvSpPr/>
            <p:nvPr/>
          </p:nvSpPr>
          <p:spPr>
            <a:xfrm>
              <a:off x="14624937" y="3236560"/>
              <a:ext cx="3561878" cy="3948792"/>
            </a:xfrm>
            <a:custGeom>
              <a:avLst/>
              <a:gdLst/>
              <a:ahLst/>
              <a:cxnLst/>
              <a:rect l="l" t="t" r="r" b="b"/>
              <a:pathLst>
                <a:path w="3561878" h="3948792">
                  <a:moveTo>
                    <a:pt x="0" y="0"/>
                  </a:moveTo>
                  <a:lnTo>
                    <a:pt x="3561879" y="0"/>
                  </a:lnTo>
                  <a:lnTo>
                    <a:pt x="3561879" y="3948792"/>
                  </a:lnTo>
                  <a:lnTo>
                    <a:pt x="0" y="3948792"/>
                  </a:lnTo>
                  <a:lnTo>
                    <a:pt x="0" y="0"/>
                  </a:lnTo>
                  <a:close/>
                </a:path>
              </a:pathLst>
            </a:custGeom>
            <a:blipFill>
              <a:blip r:embed="rId3"/>
              <a:stretch>
                <a:fillRect/>
              </a:stretch>
            </a:blipFill>
          </p:spPr>
          <p:txBody>
            <a:bodyPr/>
            <a:lstStyle/>
            <a:p>
              <a:endParaRPr lang="en-US"/>
            </a:p>
          </p:txBody>
        </p:sp>
      </p:grpSp>
      <p:sp>
        <p:nvSpPr>
          <p:cNvPr id="7" name="AutoShape 7"/>
          <p:cNvSpPr/>
          <p:nvPr/>
        </p:nvSpPr>
        <p:spPr>
          <a:xfrm>
            <a:off x="0" y="2774112"/>
            <a:ext cx="18288000" cy="19050"/>
          </a:xfrm>
          <a:prstGeom prst="line">
            <a:avLst/>
          </a:prstGeom>
          <a:ln w="38100" cap="flat">
            <a:solidFill>
              <a:srgbClr val="F14C5C"/>
            </a:solidFill>
            <a:prstDash val="sysDot"/>
            <a:headEnd type="none" w="sm" len="sm"/>
            <a:tailEnd type="none" w="sm" len="sm"/>
          </a:ln>
        </p:spPr>
        <p:txBody>
          <a:bodyPr/>
          <a:lstStyle/>
          <a:p>
            <a:endParaRPr lang="en-US"/>
          </a:p>
        </p:txBody>
      </p:sp>
      <p:sp>
        <p:nvSpPr>
          <p:cNvPr id="8" name="AutoShape 8"/>
          <p:cNvSpPr/>
          <p:nvPr/>
        </p:nvSpPr>
        <p:spPr>
          <a:xfrm>
            <a:off x="20" y="7638275"/>
            <a:ext cx="18288000" cy="19050"/>
          </a:xfrm>
          <a:prstGeom prst="line">
            <a:avLst/>
          </a:prstGeom>
          <a:ln w="38100" cap="flat">
            <a:solidFill>
              <a:srgbClr val="F14C5C"/>
            </a:solidFill>
            <a:prstDash val="sysDot"/>
            <a:headEnd type="none" w="sm" len="sm"/>
            <a:tailEnd type="none" w="sm" len="sm"/>
          </a:ln>
        </p:spPr>
        <p:txBody>
          <a:bodyPr/>
          <a:lstStyle/>
          <a:p>
            <a:endParaRPr lang="en-US"/>
          </a:p>
        </p:txBody>
      </p:sp>
      <p:sp>
        <p:nvSpPr>
          <p:cNvPr id="10" name="TextBox 3">
            <a:extLst>
              <a:ext uri="{FF2B5EF4-FFF2-40B4-BE49-F238E27FC236}">
                <a16:creationId xmlns:a16="http://schemas.microsoft.com/office/drawing/2014/main" id="{253ACB91-6C62-57CF-CECE-2AE8C5144106}"/>
              </a:ext>
            </a:extLst>
          </p:cNvPr>
          <p:cNvSpPr txBox="1"/>
          <p:nvPr/>
        </p:nvSpPr>
        <p:spPr>
          <a:xfrm>
            <a:off x="1825121" y="4165415"/>
            <a:ext cx="14637758" cy="1844287"/>
          </a:xfrm>
          <a:prstGeom prst="rect">
            <a:avLst/>
          </a:prstGeom>
        </p:spPr>
        <p:txBody>
          <a:bodyPr lIns="0" tIns="0" rIns="0" bIns="0" rtlCol="0" anchor="t">
            <a:spAutoFit/>
          </a:bodyPr>
          <a:lstStyle/>
          <a:p>
            <a:pPr algn="ctr">
              <a:lnSpc>
                <a:spcPts val="15355"/>
              </a:lnSpc>
            </a:pPr>
            <a:r>
              <a:rPr lang="en-US" sz="10968" b="1" dirty="0">
                <a:solidFill>
                  <a:srgbClr val="2D746E"/>
                </a:solidFill>
                <a:latin typeface="Canva Sans Bold"/>
                <a:ea typeface="Canva Sans Bold"/>
                <a:cs typeface="Canva Sans Bold"/>
                <a:sym typeface="Canva Sans Bold"/>
              </a:rPr>
              <a:t>THANK YOU!</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4EB5B4"/>
        </a:solidFill>
        <a:effectLst/>
      </p:bgPr>
    </p:bg>
    <p:spTree>
      <p:nvGrpSpPr>
        <p:cNvPr id="1" name=""/>
        <p:cNvGrpSpPr/>
        <p:nvPr/>
      </p:nvGrpSpPr>
      <p:grpSpPr>
        <a:xfrm>
          <a:off x="0" y="0"/>
          <a:ext cx="0" cy="0"/>
          <a:chOff x="0" y="0"/>
          <a:chExt cx="0" cy="0"/>
        </a:xfrm>
      </p:grpSpPr>
      <p:sp>
        <p:nvSpPr>
          <p:cNvPr id="2" name="Freeform 2"/>
          <p:cNvSpPr/>
          <p:nvPr/>
        </p:nvSpPr>
        <p:spPr>
          <a:xfrm>
            <a:off x="10972800" y="419100"/>
            <a:ext cx="6842670" cy="9718334"/>
          </a:xfrm>
          <a:custGeom>
            <a:avLst/>
            <a:gdLst/>
            <a:ahLst/>
            <a:cxnLst/>
            <a:rect l="l" t="t" r="r" b="b"/>
            <a:pathLst>
              <a:path w="6842670" h="9718334">
                <a:moveTo>
                  <a:pt x="0" y="0"/>
                </a:moveTo>
                <a:lnTo>
                  <a:pt x="6842670" y="0"/>
                </a:lnTo>
                <a:lnTo>
                  <a:pt x="6842670" y="9718334"/>
                </a:lnTo>
                <a:lnTo>
                  <a:pt x="0" y="9718334"/>
                </a:lnTo>
                <a:lnTo>
                  <a:pt x="0" y="0"/>
                </a:lnTo>
                <a:close/>
              </a:path>
            </a:pathLst>
          </a:custGeom>
          <a:blipFill>
            <a:blip r:embed="rId3">
              <a:alphaModFix amt="35000"/>
            </a:blip>
            <a:stretch>
              <a:fillRect/>
            </a:stretch>
          </a:blipFill>
        </p:spPr>
        <p:txBody>
          <a:bodyPr/>
          <a:lstStyle/>
          <a:p>
            <a:endParaRPr lang="en-US"/>
          </a:p>
        </p:txBody>
      </p:sp>
      <p:sp>
        <p:nvSpPr>
          <p:cNvPr id="4" name="Title 3">
            <a:extLst>
              <a:ext uri="{FF2B5EF4-FFF2-40B4-BE49-F238E27FC236}">
                <a16:creationId xmlns:a16="http://schemas.microsoft.com/office/drawing/2014/main" id="{4E9E50AD-D356-B3ED-CC06-A395D7918F14}"/>
              </a:ext>
            </a:extLst>
          </p:cNvPr>
          <p:cNvSpPr>
            <a:spLocks noGrp="1"/>
          </p:cNvSpPr>
          <p:nvPr>
            <p:ph type="ctrTitle"/>
          </p:nvPr>
        </p:nvSpPr>
        <p:spPr>
          <a:xfrm>
            <a:off x="685800" y="1714500"/>
            <a:ext cx="7772400" cy="1470025"/>
          </a:xfrm>
        </p:spPr>
        <p:txBody>
          <a:bodyPr>
            <a:normAutofit/>
          </a:bodyPr>
          <a:lstStyle/>
          <a:p>
            <a:r>
              <a:rPr lang="en-US" sz="5400" dirty="0"/>
              <a:t>Questions</a:t>
            </a:r>
          </a:p>
        </p:txBody>
      </p:sp>
      <p:sp>
        <p:nvSpPr>
          <p:cNvPr id="5" name="Subtitle 4">
            <a:extLst>
              <a:ext uri="{FF2B5EF4-FFF2-40B4-BE49-F238E27FC236}">
                <a16:creationId xmlns:a16="http://schemas.microsoft.com/office/drawing/2014/main" id="{6EE2019B-AC16-CD43-E08B-B09B16631726}"/>
              </a:ext>
            </a:extLst>
          </p:cNvPr>
          <p:cNvSpPr>
            <a:spLocks noGrp="1"/>
          </p:cNvSpPr>
          <p:nvPr>
            <p:ph type="subTitle" idx="1"/>
          </p:nvPr>
        </p:nvSpPr>
        <p:spPr>
          <a:xfrm>
            <a:off x="1600200" y="3184525"/>
            <a:ext cx="6400800" cy="5600700"/>
          </a:xfrm>
        </p:spPr>
        <p:txBody>
          <a:bodyPr>
            <a:normAutofit/>
          </a:bodyPr>
          <a:lstStyle/>
          <a:p>
            <a:pPr algn="l">
              <a:lnSpc>
                <a:spcPct val="90000"/>
              </a:lnSpc>
            </a:pPr>
            <a:r>
              <a:rPr lang="en-US" sz="3000" u="sng" cap="all" dirty="0">
                <a:solidFill>
                  <a:schemeClr val="tx1"/>
                </a:solidFill>
                <a:latin typeface="Arial" panose="020B0604020202020204" pitchFamily="34" charset="0"/>
                <a:cs typeface="Arial" panose="020B0604020202020204" pitchFamily="34" charset="0"/>
              </a:rPr>
              <a:t>Preauthorization process</a:t>
            </a:r>
          </a:p>
          <a:p>
            <a:pPr algn="l">
              <a:lnSpc>
                <a:spcPct val="90000"/>
              </a:lnSpc>
            </a:pPr>
            <a:r>
              <a:rPr lang="en-US" sz="2000" dirty="0">
                <a:solidFill>
                  <a:schemeClr val="tx1"/>
                </a:solidFill>
                <a:latin typeface="Arial" panose="020B0604020202020204" pitchFamily="34" charset="0"/>
                <a:cs typeface="Arial" panose="020B0604020202020204" pitchFamily="34" charset="0"/>
              </a:rPr>
              <a:t>Miralys Martinez, Risk Management Specialist </a:t>
            </a:r>
          </a:p>
          <a:p>
            <a:pPr algn="l">
              <a:lnSpc>
                <a:spcPct val="90000"/>
              </a:lnSpc>
            </a:pPr>
            <a:r>
              <a:rPr lang="en-US" sz="2000" dirty="0">
                <a:solidFill>
                  <a:schemeClr val="bg1"/>
                </a:solid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mmartinez@cfchs.org</a:t>
            </a:r>
            <a:endParaRPr lang="en-US" sz="2000" dirty="0">
              <a:solidFill>
                <a:schemeClr val="bg1"/>
              </a:solidFill>
              <a:latin typeface="Arial" panose="020B0604020202020204" pitchFamily="34" charset="0"/>
              <a:cs typeface="Arial" panose="020B0604020202020204" pitchFamily="34" charset="0"/>
            </a:endParaRPr>
          </a:p>
          <a:p>
            <a:pPr algn="l">
              <a:lnSpc>
                <a:spcPct val="90000"/>
              </a:lnSpc>
            </a:pPr>
            <a:endParaRPr lang="en-US" sz="2000" dirty="0">
              <a:solidFill>
                <a:schemeClr val="bg1"/>
              </a:solidFill>
              <a:latin typeface="Arial" panose="020B0604020202020204" pitchFamily="34" charset="0"/>
              <a:cs typeface="Arial" panose="020B0604020202020204" pitchFamily="34" charset="0"/>
            </a:endParaRPr>
          </a:p>
          <a:p>
            <a:pPr algn="l">
              <a:lnSpc>
                <a:spcPct val="90000"/>
              </a:lnSpc>
            </a:pPr>
            <a:r>
              <a:rPr lang="en-US" sz="2000" dirty="0">
                <a:solidFill>
                  <a:schemeClr val="tx1"/>
                </a:solidFill>
                <a:latin typeface="Arial" panose="020B0604020202020204" pitchFamily="34" charset="0"/>
                <a:cs typeface="Arial" panose="020B0604020202020204" pitchFamily="34" charset="0"/>
              </a:rPr>
              <a:t>Geovanna Gonzalez, Compliance Director</a:t>
            </a:r>
          </a:p>
          <a:p>
            <a:pPr algn="l">
              <a:lnSpc>
                <a:spcPct val="90000"/>
              </a:lnSpc>
            </a:pPr>
            <a:r>
              <a:rPr lang="en-US" sz="2000" u="sng" dirty="0">
                <a:solidFill>
                  <a:schemeClr val="bg1"/>
                </a:solidFill>
                <a:latin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ggonzalez@cfchs.org</a:t>
            </a:r>
            <a:endParaRPr lang="en-US" sz="2000" u="sng" dirty="0">
              <a:solidFill>
                <a:schemeClr val="bg1"/>
              </a:solidFill>
              <a:latin typeface="Arial" panose="020B0604020202020204" pitchFamily="34" charset="0"/>
              <a:cs typeface="Arial" panose="020B0604020202020204" pitchFamily="34" charset="0"/>
            </a:endParaRPr>
          </a:p>
          <a:p>
            <a:pPr marL="164783">
              <a:lnSpc>
                <a:spcPct val="90000"/>
              </a:lnSpc>
            </a:pPr>
            <a:endParaRPr lang="en-US" sz="3000" u="sng" cap="all" dirty="0">
              <a:solidFill>
                <a:schemeClr val="bg1"/>
              </a:solidFill>
              <a:latin typeface="Arial" panose="020B0604020202020204" pitchFamily="34" charset="0"/>
              <a:cs typeface="Arial" panose="020B0604020202020204" pitchFamily="34" charset="0"/>
            </a:endParaRPr>
          </a:p>
          <a:p>
            <a:pPr algn="l">
              <a:lnSpc>
                <a:spcPct val="90000"/>
              </a:lnSpc>
            </a:pPr>
            <a:r>
              <a:rPr lang="en-US" sz="3000" u="sng" cap="all" dirty="0">
                <a:solidFill>
                  <a:schemeClr val="tx1"/>
                </a:solidFill>
                <a:latin typeface="Arial" panose="020B0604020202020204" pitchFamily="34" charset="0"/>
                <a:cs typeface="Arial" panose="020B0604020202020204" pitchFamily="34" charset="0"/>
              </a:rPr>
              <a:t>contract managers</a:t>
            </a:r>
          </a:p>
          <a:p>
            <a:pPr algn="l">
              <a:lnSpc>
                <a:spcPct val="90000"/>
              </a:lnSpc>
            </a:pPr>
            <a:r>
              <a:rPr lang="en-US" sz="2000" dirty="0">
                <a:solidFill>
                  <a:schemeClr val="tx1"/>
                </a:solidFill>
                <a:latin typeface="Arial" panose="020B0604020202020204" pitchFamily="34" charset="0"/>
                <a:cs typeface="Arial" panose="020B0604020202020204" pitchFamily="34" charset="0"/>
              </a:rPr>
              <a:t>Lillie Hopkins </a:t>
            </a:r>
            <a:r>
              <a:rPr lang="en-US" sz="2000" u="sng" dirty="0">
                <a:solidFill>
                  <a:schemeClr val="bg1"/>
                </a:solidFill>
                <a:latin typeface="Arial" panose="020B0604020202020204" pitchFamily="34" charset="0"/>
                <a:cs typeface="Arial" panose="020B0604020202020204" pitchFamily="34" charset="0"/>
                <a:hlinkClick r:id="rId6">
                  <a:extLst>
                    <a:ext uri="{A12FA001-AC4F-418D-AE19-62706E023703}">
                      <ahyp:hlinkClr xmlns:ahyp="http://schemas.microsoft.com/office/drawing/2018/hyperlinkcolor" val="tx"/>
                    </a:ext>
                  </a:extLst>
                </a:hlinkClick>
              </a:rPr>
              <a:t>lhopkins@cfchs.org</a:t>
            </a:r>
            <a:endParaRPr lang="en-US" sz="2000" u="sng" dirty="0">
              <a:solidFill>
                <a:schemeClr val="bg1"/>
              </a:solidFill>
              <a:latin typeface="Arial" panose="020B0604020202020204" pitchFamily="34" charset="0"/>
              <a:cs typeface="Arial" panose="020B0604020202020204" pitchFamily="34" charset="0"/>
            </a:endParaRPr>
          </a:p>
          <a:p>
            <a:pPr algn="l">
              <a:lnSpc>
                <a:spcPct val="90000"/>
              </a:lnSpc>
            </a:pPr>
            <a:endParaRPr lang="en-US" sz="2000" u="sng" dirty="0">
              <a:solidFill>
                <a:srgbClr val="0066FF"/>
              </a:solidFill>
              <a:latin typeface="Arial" panose="020B0604020202020204" pitchFamily="34" charset="0"/>
              <a:cs typeface="Arial" panose="020B0604020202020204" pitchFamily="34" charset="0"/>
            </a:endParaRPr>
          </a:p>
          <a:p>
            <a:pPr algn="l">
              <a:lnSpc>
                <a:spcPct val="90000"/>
              </a:lnSpc>
            </a:pPr>
            <a:r>
              <a:rPr lang="en-US" sz="2000" dirty="0">
                <a:solidFill>
                  <a:schemeClr val="tx1"/>
                </a:solidFill>
                <a:latin typeface="Arial" panose="020B0604020202020204" pitchFamily="34" charset="0"/>
                <a:cs typeface="Arial" panose="020B0604020202020204" pitchFamily="34" charset="0"/>
              </a:rPr>
              <a:t>Sarah Chapman </a:t>
            </a:r>
            <a:r>
              <a:rPr lang="en-US" sz="2000" dirty="0">
                <a:solidFill>
                  <a:schemeClr val="bg1"/>
                </a:solidFill>
                <a:latin typeface="Arial" panose="020B0604020202020204" pitchFamily="34" charset="0"/>
                <a:cs typeface="Arial" panose="020B0604020202020204" pitchFamily="34" charset="0"/>
                <a:hlinkClick r:id="rId7">
                  <a:extLst>
                    <a:ext uri="{A12FA001-AC4F-418D-AE19-62706E023703}">
                      <ahyp:hlinkClr xmlns:ahyp="http://schemas.microsoft.com/office/drawing/2018/hyperlinkcolor" val="tx"/>
                    </a:ext>
                  </a:extLst>
                </a:hlinkClick>
              </a:rPr>
              <a:t>schapman@cfchs.org</a:t>
            </a:r>
            <a:endParaRPr lang="en-US" sz="2000" dirty="0">
              <a:solidFill>
                <a:schemeClr val="bg1"/>
              </a:solidFill>
              <a:latin typeface="Arial" panose="020B0604020202020204" pitchFamily="34" charset="0"/>
              <a:cs typeface="Arial" panose="020B0604020202020204" pitchFamily="34" charset="0"/>
            </a:endParaRPr>
          </a:p>
          <a:p>
            <a:pPr algn="l">
              <a:lnSpc>
                <a:spcPct val="90000"/>
              </a:lnSpc>
            </a:pPr>
            <a:endParaRPr lang="en-US" sz="2000" dirty="0">
              <a:solidFill>
                <a:srgbClr val="0066FF"/>
              </a:solidFill>
              <a:latin typeface="Arial" panose="020B0604020202020204" pitchFamily="34" charset="0"/>
              <a:cs typeface="Arial" panose="020B0604020202020204" pitchFamily="34" charset="0"/>
            </a:endParaRPr>
          </a:p>
          <a:p>
            <a:pPr algn="l">
              <a:lnSpc>
                <a:spcPct val="90000"/>
              </a:lnSpc>
            </a:pPr>
            <a:r>
              <a:rPr lang="en-US" sz="2000" dirty="0">
                <a:solidFill>
                  <a:schemeClr val="tx1"/>
                </a:solidFill>
                <a:latin typeface="Arial" panose="020B0604020202020204" pitchFamily="34" charset="0"/>
                <a:cs typeface="Arial" panose="020B0604020202020204" pitchFamily="34" charset="0"/>
              </a:rPr>
              <a:t>Angela Ruck </a:t>
            </a:r>
            <a:r>
              <a:rPr lang="en-US" sz="2000" dirty="0">
                <a:solidFill>
                  <a:schemeClr val="bg1"/>
                </a:solidFill>
                <a:latin typeface="Arial" panose="020B0604020202020204" pitchFamily="34" charset="0"/>
                <a:cs typeface="Arial" panose="020B0604020202020204" pitchFamily="34" charset="0"/>
                <a:hlinkClick r:id="rId8">
                  <a:extLst>
                    <a:ext uri="{A12FA001-AC4F-418D-AE19-62706E023703}">
                      <ahyp:hlinkClr xmlns:ahyp="http://schemas.microsoft.com/office/drawing/2018/hyperlinkcolor" val="tx"/>
                    </a:ext>
                  </a:extLst>
                </a:hlinkClick>
              </a:rPr>
              <a:t>aruck@cfchs.org</a:t>
            </a:r>
            <a:r>
              <a:rPr lang="en-US" sz="2000" dirty="0">
                <a:solidFill>
                  <a:schemeClr val="bg1"/>
                </a:solidFill>
                <a:latin typeface="Arial" panose="020B0604020202020204" pitchFamily="34" charset="0"/>
                <a:cs typeface="Arial" panose="020B0604020202020204" pitchFamily="34" charset="0"/>
              </a:rPr>
              <a:t> </a:t>
            </a:r>
          </a:p>
          <a:p>
            <a:pPr marL="164783">
              <a:lnSpc>
                <a:spcPct val="90000"/>
              </a:lnSpc>
            </a:pPr>
            <a:endParaRPr lang="en-US" dirty="0">
              <a:solidFill>
                <a:srgbClr val="0066FF"/>
              </a:solidFill>
              <a:latin typeface="Arial" panose="020B0604020202020204" pitchFamily="34" charset="0"/>
              <a:cs typeface="Arial" panose="020B0604020202020204" pitchFamily="34" charset="0"/>
            </a:endParaRPr>
          </a:p>
          <a:p>
            <a:pPr marL="164783">
              <a:lnSpc>
                <a:spcPct val="90000"/>
              </a:lnSpc>
            </a:pPr>
            <a:endParaRPr lang="en-US" dirty="0">
              <a:solidFill>
                <a:schemeClr val="bg1"/>
              </a:solidFill>
              <a:latin typeface="Arial" panose="020B0604020202020204" pitchFamily="34" charset="0"/>
              <a:cs typeface="Arial" panose="020B0604020202020204" pitchFamily="34" charset="0"/>
            </a:endParaRPr>
          </a:p>
          <a:p>
            <a:pPr marL="164783">
              <a:lnSpc>
                <a:spcPct val="90000"/>
              </a:lnSpc>
            </a:pPr>
            <a:endParaRPr lang="en-US" u="sng" dirty="0">
              <a:solidFill>
                <a:srgbClr val="0066FF"/>
              </a:solidFill>
              <a:latin typeface="Arial" panose="020B0604020202020204" pitchFamily="34" charset="0"/>
              <a:cs typeface="Arial" panose="020B0604020202020204" pitchFamily="34" charset="0"/>
            </a:endParaRPr>
          </a:p>
          <a:p>
            <a:pPr marL="164783">
              <a:lnSpc>
                <a:spcPct val="90000"/>
              </a:lnSpc>
            </a:pPr>
            <a:endParaRPr lang="en-US" u="sng" dirty="0">
              <a:solidFill>
                <a:srgbClr val="0066FF"/>
              </a:solidFill>
              <a:latin typeface="Arial" panose="020B0604020202020204" pitchFamily="34" charset="0"/>
              <a:cs typeface="Arial" panose="020B0604020202020204" pitchFamily="34" charset="0"/>
            </a:endParaRPr>
          </a:p>
          <a:p>
            <a:pPr marL="164783">
              <a:lnSpc>
                <a:spcPct val="90000"/>
              </a:lnSpc>
            </a:pPr>
            <a:endParaRPr lang="en-US" u="sng" dirty="0">
              <a:solidFill>
                <a:schemeClr val="tx1"/>
              </a:solidFill>
              <a:latin typeface="Arial" panose="020B0604020202020204" pitchFamily="34" charset="0"/>
              <a:cs typeface="Arial" panose="020B0604020202020204" pitchFamily="34" charset="0"/>
            </a:endParaRPr>
          </a:p>
          <a:p>
            <a:pPr marL="164783">
              <a:lnSpc>
                <a:spcPct val="90000"/>
              </a:lnSpc>
            </a:pPr>
            <a:endParaRPr lang="en-US" u="sng" dirty="0">
              <a:solidFill>
                <a:schemeClr val="tx1"/>
              </a:solidFill>
              <a:latin typeface="Arial" panose="020B0604020202020204" pitchFamily="34" charset="0"/>
              <a:cs typeface="Arial" panose="020B0604020202020204" pitchFamily="34" charset="0"/>
            </a:endParaRP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43ABA1"/>
        </a:solidFill>
        <a:effectLst/>
      </p:bgPr>
    </p:bg>
    <p:spTree>
      <p:nvGrpSpPr>
        <p:cNvPr id="1" name=""/>
        <p:cNvGrpSpPr/>
        <p:nvPr/>
      </p:nvGrpSpPr>
      <p:grpSpPr>
        <a:xfrm>
          <a:off x="0" y="0"/>
          <a:ext cx="0" cy="0"/>
          <a:chOff x="0" y="0"/>
          <a:chExt cx="0" cy="0"/>
        </a:xfrm>
      </p:grpSpPr>
      <p:sp>
        <p:nvSpPr>
          <p:cNvPr id="2" name="Freeform 2"/>
          <p:cNvSpPr/>
          <p:nvPr/>
        </p:nvSpPr>
        <p:spPr>
          <a:xfrm>
            <a:off x="11658600" y="395094"/>
            <a:ext cx="6842670" cy="9718334"/>
          </a:xfrm>
          <a:custGeom>
            <a:avLst/>
            <a:gdLst/>
            <a:ahLst/>
            <a:cxnLst/>
            <a:rect l="l" t="t" r="r" b="b"/>
            <a:pathLst>
              <a:path w="6842670" h="9718334">
                <a:moveTo>
                  <a:pt x="0" y="0"/>
                </a:moveTo>
                <a:lnTo>
                  <a:pt x="6842670" y="0"/>
                </a:lnTo>
                <a:lnTo>
                  <a:pt x="6842670" y="9718334"/>
                </a:lnTo>
                <a:lnTo>
                  <a:pt x="0" y="9718334"/>
                </a:lnTo>
                <a:lnTo>
                  <a:pt x="0" y="0"/>
                </a:lnTo>
                <a:close/>
              </a:path>
            </a:pathLst>
          </a:custGeom>
          <a:blipFill>
            <a:blip r:embed="rId3">
              <a:alphaModFix amt="35000"/>
            </a:blip>
            <a:stretch>
              <a:fillRect/>
            </a:stretch>
          </a:blipFill>
        </p:spPr>
        <p:txBody>
          <a:bodyPr/>
          <a:lstStyle/>
          <a:p>
            <a:endParaRPr lang="en-US"/>
          </a:p>
        </p:txBody>
      </p:sp>
      <p:sp>
        <p:nvSpPr>
          <p:cNvPr id="17" name="Content Placeholder 16">
            <a:extLst>
              <a:ext uri="{FF2B5EF4-FFF2-40B4-BE49-F238E27FC236}">
                <a16:creationId xmlns:a16="http://schemas.microsoft.com/office/drawing/2014/main" id="{BD4D39DB-7989-B7B7-B711-0030829A334F}"/>
              </a:ext>
            </a:extLst>
          </p:cNvPr>
          <p:cNvSpPr>
            <a:spLocks noGrp="1"/>
          </p:cNvSpPr>
          <p:nvPr>
            <p:ph sz="half" idx="2"/>
          </p:nvPr>
        </p:nvSpPr>
        <p:spPr>
          <a:xfrm>
            <a:off x="1600200" y="2705100"/>
            <a:ext cx="4040188" cy="5638800"/>
          </a:xfrm>
        </p:spPr>
        <p:txBody>
          <a:bodyPr>
            <a:normAutofit fontScale="25000" lnSpcReduction="20000"/>
          </a:bodyPr>
          <a:lstStyle/>
          <a:p>
            <a:pPr marL="0" indent="0" algn="ctr">
              <a:buNone/>
            </a:pPr>
            <a:endParaRPr lang="en-US" sz="4800" dirty="0">
              <a:latin typeface="Arial" panose="020B0604020202020204" pitchFamily="34" charset="0"/>
              <a:cs typeface="Arial" panose="020B0604020202020204" pitchFamily="34" charset="0"/>
            </a:endParaRPr>
          </a:p>
          <a:p>
            <a:pPr marL="0" indent="0" algn="ctr">
              <a:buNone/>
            </a:pPr>
            <a:endParaRPr lang="en-US" sz="4800" dirty="0">
              <a:latin typeface="Arial" panose="020B0604020202020204" pitchFamily="34" charset="0"/>
              <a:cs typeface="Arial" panose="020B0604020202020204" pitchFamily="34" charset="0"/>
            </a:endParaRPr>
          </a:p>
          <a:p>
            <a:pPr marL="0" indent="0" algn="ctr">
              <a:buNone/>
            </a:pPr>
            <a:endParaRPr lang="en-US" sz="4800" dirty="0">
              <a:latin typeface="Arial" panose="020B0604020202020204" pitchFamily="34" charset="0"/>
              <a:cs typeface="Arial" panose="020B0604020202020204" pitchFamily="34" charset="0"/>
            </a:endParaRPr>
          </a:p>
          <a:p>
            <a:pPr marL="0" indent="0" algn="ctr">
              <a:buNone/>
            </a:pPr>
            <a:endParaRPr lang="en-US" sz="14400" dirty="0">
              <a:latin typeface="Arial" panose="020B0604020202020204" pitchFamily="34" charset="0"/>
              <a:cs typeface="Arial" panose="020B0604020202020204" pitchFamily="34" charset="0"/>
            </a:endParaRPr>
          </a:p>
          <a:p>
            <a:pPr marL="0" indent="0" algn="ctr">
              <a:buNone/>
            </a:pPr>
            <a:endParaRPr lang="en-US" sz="14400" dirty="0">
              <a:latin typeface="Arial" panose="020B0604020202020204" pitchFamily="34" charset="0"/>
              <a:cs typeface="Arial" panose="020B0604020202020204" pitchFamily="34" charset="0"/>
            </a:endParaRPr>
          </a:p>
          <a:p>
            <a:pPr marL="0" indent="0" algn="ctr">
              <a:buNone/>
            </a:pPr>
            <a:endParaRPr lang="en-US" sz="14400" dirty="0">
              <a:latin typeface="Arial" panose="020B0604020202020204" pitchFamily="34" charset="0"/>
              <a:cs typeface="Arial" panose="020B0604020202020204" pitchFamily="34" charset="0"/>
            </a:endParaRPr>
          </a:p>
          <a:p>
            <a:pPr marL="0" indent="0" algn="ctr">
              <a:buNone/>
            </a:pPr>
            <a:r>
              <a:rPr lang="en-US" sz="19200" dirty="0">
                <a:latin typeface="Arial" panose="020B0604020202020204" pitchFamily="34" charset="0"/>
                <a:cs typeface="Arial" panose="020B0604020202020204" pitchFamily="34" charset="0"/>
              </a:rPr>
              <a:t>Overview</a:t>
            </a:r>
            <a:endParaRPr lang="en-US" sz="19200" dirty="0"/>
          </a:p>
        </p:txBody>
      </p:sp>
      <p:sp>
        <p:nvSpPr>
          <p:cNvPr id="19" name="Content Placeholder 18">
            <a:extLst>
              <a:ext uri="{FF2B5EF4-FFF2-40B4-BE49-F238E27FC236}">
                <a16:creationId xmlns:a16="http://schemas.microsoft.com/office/drawing/2014/main" id="{2C0C45A3-B9F4-37AA-8CA2-09715FCDEFD5}"/>
              </a:ext>
            </a:extLst>
          </p:cNvPr>
          <p:cNvSpPr>
            <a:spLocks noGrp="1"/>
          </p:cNvSpPr>
          <p:nvPr>
            <p:ph sz="quarter" idx="4"/>
          </p:nvPr>
        </p:nvSpPr>
        <p:spPr>
          <a:xfrm>
            <a:off x="6324600" y="2476500"/>
            <a:ext cx="7315200" cy="6939085"/>
          </a:xfrm>
        </p:spPr>
        <p:txBody>
          <a:bodyPr>
            <a:normAutofit fontScale="25000" lnSpcReduction="20000"/>
          </a:bodyPr>
          <a:lstStyle/>
          <a:p>
            <a:pPr marL="400050" indent="-400050">
              <a:buFont typeface="+mj-lt"/>
              <a:buAutoNum type="romanUcPeriod"/>
            </a:pPr>
            <a:r>
              <a:rPr lang="en-US" sz="12800" dirty="0">
                <a:latin typeface="Arial" panose="020B0604020202020204" pitchFamily="34" charset="0"/>
                <a:cs typeface="Arial" panose="020B0604020202020204" pitchFamily="34" charset="0"/>
              </a:rPr>
              <a:t> </a:t>
            </a:r>
            <a:r>
              <a:rPr lang="en-US" sz="14400" dirty="0">
                <a:latin typeface="Arial" panose="020B0604020202020204" pitchFamily="34" charset="0"/>
                <a:cs typeface="Arial" panose="020B0604020202020204" pitchFamily="34" charset="0"/>
              </a:rPr>
              <a:t>What are Incidental Expense	</a:t>
            </a:r>
          </a:p>
          <a:p>
            <a:pPr marL="400050" indent="-400050">
              <a:buFont typeface="+mj-lt"/>
              <a:buAutoNum type="romanUcPeriod"/>
            </a:pPr>
            <a:r>
              <a:rPr lang="en-US" sz="14400" dirty="0">
                <a:latin typeface="Arial" panose="020B0604020202020204" pitchFamily="34" charset="0"/>
                <a:cs typeface="Arial" panose="020B0604020202020204" pitchFamily="34" charset="0"/>
              </a:rPr>
              <a:t> Incidentals Expense Funding</a:t>
            </a:r>
          </a:p>
          <a:p>
            <a:pPr marL="569913" indent="-569913">
              <a:buFont typeface="+mj-lt"/>
              <a:buAutoNum type="romanUcPeriod"/>
            </a:pPr>
            <a:r>
              <a:rPr lang="en-US" sz="14400" dirty="0">
                <a:latin typeface="Arial" panose="020B0604020202020204" pitchFamily="34" charset="0"/>
                <a:cs typeface="Arial" panose="020B0604020202020204" pitchFamily="34" charset="0"/>
              </a:rPr>
              <a:t>Transitional Voucher      Requirements</a:t>
            </a:r>
          </a:p>
          <a:p>
            <a:pPr marL="400050" indent="-400050">
              <a:buFont typeface="+mj-lt"/>
              <a:buAutoNum type="romanUcPeriod"/>
            </a:pPr>
            <a:r>
              <a:rPr lang="en-US" sz="14400" dirty="0">
                <a:latin typeface="Arial" panose="020B0604020202020204" pitchFamily="34" charset="0"/>
                <a:cs typeface="Arial" panose="020B0604020202020204" pitchFamily="34" charset="0"/>
              </a:rPr>
              <a:t> Pre-Authorization </a:t>
            </a:r>
          </a:p>
          <a:p>
            <a:pPr marL="625475" indent="-625475">
              <a:buFont typeface="+mj-lt"/>
              <a:buAutoNum type="romanUcPeriod"/>
            </a:pPr>
            <a:r>
              <a:rPr lang="en-US" sz="14400" dirty="0">
                <a:latin typeface="Arial" panose="020B0604020202020204" pitchFamily="34" charset="0"/>
                <a:cs typeface="Arial" panose="020B0604020202020204" pitchFamily="34" charset="0"/>
              </a:rPr>
              <a:t>Pre-Authorization Form  Requirements</a:t>
            </a:r>
          </a:p>
          <a:p>
            <a:pPr marL="400050" indent="-400050">
              <a:buFont typeface="+mj-lt"/>
              <a:buAutoNum type="romanUcPeriod"/>
            </a:pPr>
            <a:r>
              <a:rPr lang="en-US" sz="14400" dirty="0">
                <a:latin typeface="Arial" panose="020B0604020202020204" pitchFamily="34" charset="0"/>
                <a:cs typeface="Arial" panose="020B0604020202020204" pitchFamily="34" charset="0"/>
              </a:rPr>
              <a:t> Reporting Requirements </a:t>
            </a:r>
          </a:p>
          <a:p>
            <a:pPr marL="400050" indent="-400050">
              <a:buFont typeface="+mj-lt"/>
              <a:buAutoNum type="romanUcPeriod"/>
            </a:pPr>
            <a:r>
              <a:rPr lang="en-US" sz="14400" dirty="0">
                <a:latin typeface="Arial" panose="020B0604020202020204" pitchFamily="34" charset="0"/>
                <a:cs typeface="Arial" panose="020B0604020202020204" pitchFamily="34" charset="0"/>
              </a:rPr>
              <a:t>Incidental Monitoring</a:t>
            </a:r>
          </a:p>
          <a:p>
            <a:pPr marL="687388" indent="-687388">
              <a:buFont typeface="+mj-lt"/>
              <a:buAutoNum type="romanUcPeriod"/>
            </a:pPr>
            <a:r>
              <a:rPr lang="en-US" sz="14400" dirty="0">
                <a:latin typeface="Arial" panose="020B0604020202020204" pitchFamily="34" charset="0"/>
                <a:cs typeface="Arial" panose="020B0604020202020204" pitchFamily="34" charset="0"/>
              </a:rPr>
              <a:t>Subcontractor Policy &amp;   Procedures Recommendations</a:t>
            </a:r>
          </a:p>
          <a:p>
            <a:pPr marL="0" indent="0">
              <a:buNone/>
            </a:pPr>
            <a:endParaRPr lang="en-US" dirty="0"/>
          </a:p>
        </p:txBody>
      </p:sp>
      <p:sp>
        <p:nvSpPr>
          <p:cNvPr id="20" name="Freeform 2">
            <a:extLst>
              <a:ext uri="{FF2B5EF4-FFF2-40B4-BE49-F238E27FC236}">
                <a16:creationId xmlns:a16="http://schemas.microsoft.com/office/drawing/2014/main" id="{4742D496-83F9-68DF-3F34-C055114651AD}"/>
              </a:ext>
            </a:extLst>
          </p:cNvPr>
          <p:cNvSpPr/>
          <p:nvPr/>
        </p:nvSpPr>
        <p:spPr>
          <a:xfrm>
            <a:off x="15392400" y="8648700"/>
            <a:ext cx="2892287" cy="983522"/>
          </a:xfrm>
          <a:custGeom>
            <a:avLst/>
            <a:gdLst/>
            <a:ahLst/>
            <a:cxnLst/>
            <a:rect l="l" t="t" r="r" b="b"/>
            <a:pathLst>
              <a:path w="5695394" h="2099808">
                <a:moveTo>
                  <a:pt x="0" y="0"/>
                </a:moveTo>
                <a:lnTo>
                  <a:pt x="5695394" y="0"/>
                </a:lnTo>
                <a:lnTo>
                  <a:pt x="5695394" y="2099808"/>
                </a:lnTo>
                <a:lnTo>
                  <a:pt x="0" y="2099808"/>
                </a:lnTo>
                <a:lnTo>
                  <a:pt x="0" y="0"/>
                </a:lnTo>
                <a:close/>
              </a:path>
            </a:pathLst>
          </a:custGeom>
          <a:blipFill>
            <a:blip r:embed="rId4"/>
            <a:stretch>
              <a:fillRect/>
            </a:stretch>
          </a:blipFill>
        </p:spPr>
        <p:txBody>
          <a:bodyP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1ECE6"/>
        </a:solidFill>
        <a:effectLst/>
      </p:bgPr>
    </p:bg>
    <p:spTree>
      <p:nvGrpSpPr>
        <p:cNvPr id="1" name=""/>
        <p:cNvGrpSpPr/>
        <p:nvPr/>
      </p:nvGrpSpPr>
      <p:grpSpPr>
        <a:xfrm>
          <a:off x="0" y="0"/>
          <a:ext cx="0" cy="0"/>
          <a:chOff x="0" y="0"/>
          <a:chExt cx="0" cy="0"/>
        </a:xfrm>
      </p:grpSpPr>
      <p:sp>
        <p:nvSpPr>
          <p:cNvPr id="19" name="Title 18">
            <a:extLst>
              <a:ext uri="{FF2B5EF4-FFF2-40B4-BE49-F238E27FC236}">
                <a16:creationId xmlns:a16="http://schemas.microsoft.com/office/drawing/2014/main" id="{482723DA-FE46-C6EE-81EB-D01FAB816E31}"/>
              </a:ext>
            </a:extLst>
          </p:cNvPr>
          <p:cNvSpPr>
            <a:spLocks noGrp="1"/>
          </p:cNvSpPr>
          <p:nvPr>
            <p:ph type="title"/>
          </p:nvPr>
        </p:nvSpPr>
        <p:spPr>
          <a:xfrm>
            <a:off x="457200" y="274638"/>
            <a:ext cx="14859000" cy="1744662"/>
          </a:xfrm>
        </p:spPr>
        <p:txBody>
          <a:bodyPr>
            <a:normAutofit/>
          </a:bodyPr>
          <a:lstStyle/>
          <a:p>
            <a:pPr algn="l"/>
            <a:r>
              <a:rPr lang="en-US" sz="6000" dirty="0">
                <a:latin typeface="Arial" panose="020B0604020202020204" pitchFamily="34" charset="0"/>
                <a:cs typeface="Arial" panose="020B0604020202020204" pitchFamily="34" charset="0"/>
              </a:rPr>
              <a:t>I. What are Incidental Expenses?</a:t>
            </a:r>
            <a:endParaRPr lang="en-US" sz="6000" dirty="0"/>
          </a:p>
        </p:txBody>
      </p:sp>
      <p:sp>
        <p:nvSpPr>
          <p:cNvPr id="20" name="Content Placeholder 19">
            <a:extLst>
              <a:ext uri="{FF2B5EF4-FFF2-40B4-BE49-F238E27FC236}">
                <a16:creationId xmlns:a16="http://schemas.microsoft.com/office/drawing/2014/main" id="{40B92888-67AF-AE56-EF60-CD939F80D3DE}"/>
              </a:ext>
            </a:extLst>
          </p:cNvPr>
          <p:cNvSpPr>
            <a:spLocks noGrp="1"/>
          </p:cNvSpPr>
          <p:nvPr>
            <p:ph idx="1"/>
          </p:nvPr>
        </p:nvSpPr>
        <p:spPr>
          <a:xfrm>
            <a:off x="457200" y="2247900"/>
            <a:ext cx="17068800" cy="7353300"/>
          </a:xfrm>
        </p:spPr>
        <p:txBody>
          <a:bodyPr/>
          <a:lstStyle/>
          <a:p>
            <a:r>
              <a:rPr lang="en-US" u="sng" dirty="0">
                <a:solidFill>
                  <a:srgbClr val="2D746E"/>
                </a:solidFill>
                <a:latin typeface="Arial"/>
                <a:cs typeface="Arial"/>
              </a:rPr>
              <a:t>DEFINITION:</a:t>
            </a:r>
            <a:r>
              <a:rPr lang="en-US" dirty="0">
                <a:solidFill>
                  <a:srgbClr val="2D746E"/>
                </a:solidFill>
                <a:latin typeface="Arial"/>
                <a:cs typeface="Arial"/>
              </a:rPr>
              <a:t> </a:t>
            </a:r>
            <a:r>
              <a:rPr lang="en-US" sz="2400" dirty="0">
                <a:solidFill>
                  <a:srgbClr val="2D746E"/>
                </a:solidFill>
              </a:rPr>
              <a:t> </a:t>
            </a:r>
            <a:r>
              <a:rPr lang="en-US" dirty="0">
                <a:latin typeface="Arial"/>
                <a:cs typeface="Arial"/>
              </a:rPr>
              <a:t>Per 65E-14.021 F.A.C. temporary expenses incurred to facilitate continuing treatment and community stabilization when no other resources are available. Allowable purchases under this Covered Service includes: transportation, childcare, housing assistance, clothing, educational services, vocational services, medical care, housing subsidies, pharmaceuticals and other incidentals as approved by the Managing Entity.</a:t>
            </a:r>
          </a:p>
          <a:p>
            <a:r>
              <a:rPr lang="en-US" u="sng" dirty="0">
                <a:solidFill>
                  <a:srgbClr val="2D746E"/>
                </a:solidFill>
                <a:latin typeface="Arial" panose="020B0604020202020204" pitchFamily="34" charset="0"/>
                <a:cs typeface="Arial" panose="020B0604020202020204" pitchFamily="34" charset="0"/>
              </a:rPr>
              <a:t>PURPOSE:</a:t>
            </a:r>
            <a:r>
              <a:rPr lang="en-US" dirty="0">
                <a:solidFill>
                  <a:srgbClr val="2D746E"/>
                </a:solidFill>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The purpose of incidental expenses is to facilitate the continuation of treatment and community stabilization when </a:t>
            </a:r>
            <a:r>
              <a:rPr lang="en-US" u="sng" dirty="0">
                <a:latin typeface="Arial" panose="020B0604020202020204" pitchFamily="34" charset="0"/>
                <a:cs typeface="Arial" panose="020B0604020202020204" pitchFamily="34" charset="0"/>
              </a:rPr>
              <a:t>no other </a:t>
            </a:r>
            <a:r>
              <a:rPr lang="en-US" dirty="0">
                <a:latin typeface="Arial" panose="020B0604020202020204" pitchFamily="34" charset="0"/>
                <a:cs typeface="Arial" panose="020B0604020202020204" pitchFamily="34" charset="0"/>
              </a:rPr>
              <a:t>resources are available. </a:t>
            </a:r>
          </a:p>
          <a:p>
            <a:r>
              <a:rPr lang="en-US" u="sng" dirty="0">
                <a:solidFill>
                  <a:srgbClr val="2D746E"/>
                </a:solidFill>
                <a:latin typeface="Arial"/>
                <a:cs typeface="Arial"/>
              </a:rPr>
              <a:t>PROCEDURE CODES</a:t>
            </a:r>
            <a:r>
              <a:rPr lang="en-US" dirty="0">
                <a:solidFill>
                  <a:srgbClr val="2D746E"/>
                </a:solidFill>
                <a:latin typeface="Arial"/>
                <a:cs typeface="Arial"/>
              </a:rPr>
              <a:t>: </a:t>
            </a:r>
            <a:r>
              <a:rPr lang="en-US" dirty="0">
                <a:latin typeface="Arial"/>
                <a:cs typeface="Arial"/>
              </a:rPr>
              <a:t>The following provides some, but not limited to, allowable expenses and its pertaining procedure codes are listed in the following link: </a:t>
            </a:r>
            <a:r>
              <a:rPr lang="en-US" dirty="0">
                <a:solidFill>
                  <a:srgbClr val="2D746E"/>
                </a:solidFill>
                <a:ea typeface="+mn-lt"/>
                <a:cs typeface="+mn-lt"/>
                <a:hlinkClick r:id="rId3">
                  <a:extLst>
                    <a:ext uri="{A12FA001-AC4F-418D-AE19-62706E023703}">
                      <ahyp:hlinkClr xmlns:ahyp="http://schemas.microsoft.com/office/drawing/2018/hyperlinkcolor" val="tx"/>
                    </a:ext>
                  </a:extLst>
                </a:hlinkClick>
              </a:rPr>
              <a:t>https://centralfloridacares.org/asset/2020/04/Incidental-Expenses-Procedure-Codes.pdf</a:t>
            </a:r>
            <a:endParaRPr lang="en-US" dirty="0">
              <a:solidFill>
                <a:srgbClr val="2D746E"/>
              </a:solidFill>
              <a:ea typeface="+mn-lt"/>
              <a:cs typeface="+mn-lt"/>
            </a:endParaRPr>
          </a:p>
          <a:p>
            <a:pPr marL="0" indent="0">
              <a:buNone/>
            </a:pPr>
            <a:endParaRPr lang="en-US" dirty="0">
              <a:solidFill>
                <a:srgbClr val="FFC000"/>
              </a:solidFill>
              <a:latin typeface="Arial"/>
              <a:cs typeface="Arial"/>
            </a:endParaRPr>
          </a:p>
          <a:p>
            <a:r>
              <a:rPr lang="en-US" b="1" dirty="0">
                <a:latin typeface="Arial"/>
                <a:cs typeface="Arial"/>
              </a:rPr>
              <a:t>Funding cannot be “gifted” to individuals served in any form. Providing a gift card, a monetary reward or gift of any sort is not allowed with government funds. </a:t>
            </a:r>
            <a:endParaRPr lang="en-US" b="1" dirty="0">
              <a:latin typeface="Arial" panose="020B0604020202020204" pitchFamily="34" charset="0"/>
              <a:cs typeface="Arial" panose="020B0604020202020204" pitchFamily="34" charset="0"/>
            </a:endParaRPr>
          </a:p>
          <a:p>
            <a:pPr marL="0" indent="0">
              <a:buNone/>
            </a:pPr>
            <a:endParaRPr lang="en-US" dirty="0"/>
          </a:p>
        </p:txBody>
      </p:sp>
      <p:sp>
        <p:nvSpPr>
          <p:cNvPr id="22" name="Freeform 2">
            <a:extLst>
              <a:ext uri="{FF2B5EF4-FFF2-40B4-BE49-F238E27FC236}">
                <a16:creationId xmlns:a16="http://schemas.microsoft.com/office/drawing/2014/main" id="{EA4CE348-8CEB-0EF6-DD66-1EC4C7049F31}"/>
              </a:ext>
            </a:extLst>
          </p:cNvPr>
          <p:cNvSpPr/>
          <p:nvPr/>
        </p:nvSpPr>
        <p:spPr>
          <a:xfrm>
            <a:off x="14462369" y="267800"/>
            <a:ext cx="3352800" cy="1236128"/>
          </a:xfrm>
          <a:custGeom>
            <a:avLst/>
            <a:gdLst/>
            <a:ahLst/>
            <a:cxnLst/>
            <a:rect l="l" t="t" r="r" b="b"/>
            <a:pathLst>
              <a:path w="5695394" h="2099808">
                <a:moveTo>
                  <a:pt x="0" y="0"/>
                </a:moveTo>
                <a:lnTo>
                  <a:pt x="5695394" y="0"/>
                </a:lnTo>
                <a:lnTo>
                  <a:pt x="5695394" y="2099808"/>
                </a:lnTo>
                <a:lnTo>
                  <a:pt x="0" y="2099808"/>
                </a:lnTo>
                <a:lnTo>
                  <a:pt x="0" y="0"/>
                </a:lnTo>
                <a:close/>
              </a:path>
            </a:pathLst>
          </a:custGeom>
          <a:blipFill>
            <a:blip r:embed="rId4"/>
            <a:stretch>
              <a:fillRect/>
            </a:stretch>
          </a:blipFill>
        </p:spPr>
        <p:txBody>
          <a:bodyPr/>
          <a:lstStyle/>
          <a:p>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1ECE6"/>
        </a:solidFill>
        <a:effectLst/>
      </p:bgPr>
    </p:bg>
    <p:spTree>
      <p:nvGrpSpPr>
        <p:cNvPr id="1" name="">
          <a:extLst>
            <a:ext uri="{FF2B5EF4-FFF2-40B4-BE49-F238E27FC236}">
              <a16:creationId xmlns:a16="http://schemas.microsoft.com/office/drawing/2014/main" id="{31823C24-70E3-5B59-242F-FA58289AEA69}"/>
            </a:ext>
          </a:extLst>
        </p:cNvPr>
        <p:cNvGrpSpPr/>
        <p:nvPr/>
      </p:nvGrpSpPr>
      <p:grpSpPr>
        <a:xfrm>
          <a:off x="0" y="0"/>
          <a:ext cx="0" cy="0"/>
          <a:chOff x="0" y="0"/>
          <a:chExt cx="0" cy="0"/>
        </a:xfrm>
      </p:grpSpPr>
      <p:sp>
        <p:nvSpPr>
          <p:cNvPr id="19" name="Title 18">
            <a:extLst>
              <a:ext uri="{FF2B5EF4-FFF2-40B4-BE49-F238E27FC236}">
                <a16:creationId xmlns:a16="http://schemas.microsoft.com/office/drawing/2014/main" id="{DF8F3E37-8F4F-DFC4-04B3-1E4925C28146}"/>
              </a:ext>
            </a:extLst>
          </p:cNvPr>
          <p:cNvSpPr>
            <a:spLocks noGrp="1"/>
          </p:cNvSpPr>
          <p:nvPr>
            <p:ph type="title"/>
          </p:nvPr>
        </p:nvSpPr>
        <p:spPr>
          <a:xfrm>
            <a:off x="457200" y="274638"/>
            <a:ext cx="14859000" cy="1744662"/>
          </a:xfrm>
        </p:spPr>
        <p:txBody>
          <a:bodyPr>
            <a:normAutofit/>
          </a:bodyPr>
          <a:lstStyle/>
          <a:p>
            <a:pPr algn="l"/>
            <a:r>
              <a:rPr lang="en-US" sz="6000" dirty="0">
                <a:latin typeface="Arial"/>
                <a:cs typeface="Arial"/>
              </a:rPr>
              <a:t>II. Incidental Expense Funding</a:t>
            </a:r>
            <a:endParaRPr lang="en-US" sz="6000" dirty="0"/>
          </a:p>
        </p:txBody>
      </p:sp>
      <p:sp>
        <p:nvSpPr>
          <p:cNvPr id="20" name="Content Placeholder 19">
            <a:extLst>
              <a:ext uri="{FF2B5EF4-FFF2-40B4-BE49-F238E27FC236}">
                <a16:creationId xmlns:a16="http://schemas.microsoft.com/office/drawing/2014/main" id="{9B2B7836-9A07-FE8A-713C-988994463D07}"/>
              </a:ext>
            </a:extLst>
          </p:cNvPr>
          <p:cNvSpPr>
            <a:spLocks noGrp="1"/>
          </p:cNvSpPr>
          <p:nvPr>
            <p:ph idx="1"/>
          </p:nvPr>
        </p:nvSpPr>
        <p:spPr>
          <a:xfrm>
            <a:off x="457200" y="2247900"/>
            <a:ext cx="17068800" cy="7353300"/>
          </a:xfrm>
        </p:spPr>
        <p:txBody>
          <a:bodyPr/>
          <a:lstStyle/>
          <a:p>
            <a:r>
              <a:rPr lang="en-US" sz="4000" dirty="0">
                <a:latin typeface="Arial" panose="020B0604020202020204" pitchFamily="34" charset="0"/>
                <a:cs typeface="Times New Roman" panose="02020603050405020304" pitchFamily="18" charset="0"/>
              </a:rPr>
              <a:t>Incidental Expenses are allowable under many different Other Cost Accumulators (OCA’s). </a:t>
            </a:r>
            <a:r>
              <a:rPr lang="en-US" sz="4000" dirty="0">
                <a:latin typeface="Arial" panose="020B0604020202020204" pitchFamily="34" charset="0"/>
                <a:ea typeface="Times New Roman" panose="02020603050405020304" pitchFamily="18" charset="0"/>
                <a:cs typeface="Arial" panose="020B0604020202020204" pitchFamily="34" charset="0"/>
              </a:rPr>
              <a:t>Some examples of OCA’s which are eligible for the billing of Incidental Expenses are </a:t>
            </a:r>
            <a:r>
              <a:rPr lang="en-US" sz="4000" dirty="0">
                <a:latin typeface="Arial" panose="020B0604020202020204" pitchFamily="34" charset="0"/>
                <a:cs typeface="Arial" panose="020B0604020202020204" pitchFamily="34" charset="0"/>
              </a:rPr>
              <a:t>MH000, MH0PG, MH0CN, </a:t>
            </a:r>
            <a:r>
              <a:rPr lang="en-US" sz="4000" dirty="0">
                <a:latin typeface="Arial" panose="020B0604020202020204" pitchFamily="34" charset="0"/>
                <a:ea typeface="Calibri" panose="020F0502020204030204" pitchFamily="34" charset="0"/>
                <a:cs typeface="Arial" panose="020B0604020202020204" pitchFamily="34" charset="0"/>
              </a:rPr>
              <a:t>MHTRV, MS000, MS0CN, MSTRV, MSTVS, MSTV2.</a:t>
            </a:r>
            <a:endParaRPr lang="en-US" sz="3600" dirty="0">
              <a:solidFill>
                <a:srgbClr val="FF0000"/>
              </a:solidFill>
              <a:latin typeface="Arial" panose="020B0604020202020204" pitchFamily="34" charset="0"/>
              <a:ea typeface="Calibri" panose="020F0502020204030204" pitchFamily="34" charset="0"/>
              <a:cs typeface="Arial" panose="020B0604020202020204" pitchFamily="34" charset="0"/>
            </a:endParaRPr>
          </a:p>
          <a:p>
            <a:r>
              <a:rPr lang="en-US" sz="4000" dirty="0">
                <a:latin typeface="Arial" panose="020B0604020202020204" pitchFamily="34" charset="0"/>
                <a:ea typeface="Calibri" panose="020F0502020204030204" pitchFamily="34" charset="0"/>
                <a:cs typeface="Arial" panose="020B0604020202020204" pitchFamily="34" charset="0"/>
              </a:rPr>
              <a:t>DCF Data Pamphlet 155-2 Data Codes: </a:t>
            </a:r>
            <a:r>
              <a:rPr lang="en-US" dirty="0">
                <a:solidFill>
                  <a:srgbClr val="2D746E"/>
                </a:solidFill>
                <a:hlinkClick r:id="rId3">
                  <a:extLst>
                    <a:ext uri="{A12FA001-AC4F-418D-AE19-62706E023703}">
                      <ahyp:hlinkClr xmlns:ahyp="http://schemas.microsoft.com/office/drawing/2018/hyperlinkcolor" val="tx"/>
                    </a:ext>
                  </a:extLst>
                </a:hlinkClick>
              </a:rPr>
              <a:t>FASAMS (myflfamilies.com)</a:t>
            </a:r>
            <a:r>
              <a:rPr lang="en-US" sz="4000" dirty="0">
                <a:solidFill>
                  <a:srgbClr val="2D746E"/>
                </a:solidFill>
                <a:latin typeface="Arial" panose="020B0604020202020204" pitchFamily="34" charset="0"/>
                <a:ea typeface="Calibri" panose="020F0502020204030204" pitchFamily="34" charset="0"/>
                <a:cs typeface="Arial" panose="020B0604020202020204" pitchFamily="34" charset="0"/>
              </a:rPr>
              <a:t> </a:t>
            </a:r>
          </a:p>
          <a:p>
            <a:r>
              <a:rPr lang="en-US" sz="4000" dirty="0">
                <a:latin typeface="Arial" panose="020B0604020202020204" pitchFamily="34" charset="0"/>
                <a:ea typeface="Calibri" panose="020F0502020204030204" pitchFamily="34" charset="0"/>
                <a:cs typeface="Arial" panose="020B0604020202020204" pitchFamily="34" charset="0"/>
              </a:rPr>
              <a:t>If requesting to include incidental expenses in a program, the provider would need to submit a program description and include the expenditures in their budget.  CFC would then need to review and approve both the program description and budget, prior to implementing in a program.  </a:t>
            </a:r>
          </a:p>
          <a:p>
            <a:r>
              <a:rPr lang="en-US" sz="4000" dirty="0">
                <a:latin typeface="Arial" panose="020B0604020202020204" pitchFamily="34" charset="0"/>
                <a:ea typeface="Calibri" panose="020F0502020204030204" pitchFamily="34" charset="0"/>
                <a:cs typeface="Arial" panose="020B0604020202020204" pitchFamily="34" charset="0"/>
              </a:rPr>
              <a:t>If approved, the cost center would then need to be amended into the contract funding detail within the approved OCA.</a:t>
            </a:r>
          </a:p>
          <a:p>
            <a:pPr marL="0" indent="0">
              <a:buNone/>
            </a:pPr>
            <a:endParaRPr lang="en-US" dirty="0"/>
          </a:p>
        </p:txBody>
      </p:sp>
      <p:sp>
        <p:nvSpPr>
          <p:cNvPr id="22" name="Freeform 2">
            <a:extLst>
              <a:ext uri="{FF2B5EF4-FFF2-40B4-BE49-F238E27FC236}">
                <a16:creationId xmlns:a16="http://schemas.microsoft.com/office/drawing/2014/main" id="{C9465D91-7E76-5780-E443-9DFB2C19DD0C}"/>
              </a:ext>
            </a:extLst>
          </p:cNvPr>
          <p:cNvSpPr/>
          <p:nvPr/>
        </p:nvSpPr>
        <p:spPr>
          <a:xfrm>
            <a:off x="14462369" y="267800"/>
            <a:ext cx="3352800" cy="1236128"/>
          </a:xfrm>
          <a:custGeom>
            <a:avLst/>
            <a:gdLst/>
            <a:ahLst/>
            <a:cxnLst/>
            <a:rect l="l" t="t" r="r" b="b"/>
            <a:pathLst>
              <a:path w="5695394" h="2099808">
                <a:moveTo>
                  <a:pt x="0" y="0"/>
                </a:moveTo>
                <a:lnTo>
                  <a:pt x="5695394" y="0"/>
                </a:lnTo>
                <a:lnTo>
                  <a:pt x="5695394" y="2099808"/>
                </a:lnTo>
                <a:lnTo>
                  <a:pt x="0" y="2099808"/>
                </a:lnTo>
                <a:lnTo>
                  <a:pt x="0" y="0"/>
                </a:lnTo>
                <a:close/>
              </a:path>
            </a:pathLst>
          </a:custGeom>
          <a:blipFill>
            <a:blip r:embed="rId4"/>
            <a:stretch>
              <a:fillRect/>
            </a:stretch>
          </a:blipFill>
        </p:spPr>
        <p:txBody>
          <a:bodyPr/>
          <a:lstStyle/>
          <a:p>
            <a:endParaRPr lang="en-US"/>
          </a:p>
        </p:txBody>
      </p:sp>
    </p:spTree>
    <p:extLst>
      <p:ext uri="{BB962C8B-B14F-4D97-AF65-F5344CB8AC3E}">
        <p14:creationId xmlns:p14="http://schemas.microsoft.com/office/powerpoint/2010/main" val="33398743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1ECE6"/>
        </a:solidFill>
        <a:effectLst/>
      </p:bgPr>
    </p:bg>
    <p:spTree>
      <p:nvGrpSpPr>
        <p:cNvPr id="1" name="">
          <a:extLst>
            <a:ext uri="{FF2B5EF4-FFF2-40B4-BE49-F238E27FC236}">
              <a16:creationId xmlns:a16="http://schemas.microsoft.com/office/drawing/2014/main" id="{9FB0C4BB-01A0-F966-0CCA-8371201EEB6B}"/>
            </a:ext>
          </a:extLst>
        </p:cNvPr>
        <p:cNvGrpSpPr/>
        <p:nvPr/>
      </p:nvGrpSpPr>
      <p:grpSpPr>
        <a:xfrm>
          <a:off x="0" y="0"/>
          <a:ext cx="0" cy="0"/>
          <a:chOff x="0" y="0"/>
          <a:chExt cx="0" cy="0"/>
        </a:xfrm>
      </p:grpSpPr>
      <p:sp>
        <p:nvSpPr>
          <p:cNvPr id="19" name="Title 18">
            <a:extLst>
              <a:ext uri="{FF2B5EF4-FFF2-40B4-BE49-F238E27FC236}">
                <a16:creationId xmlns:a16="http://schemas.microsoft.com/office/drawing/2014/main" id="{53D4B62D-4570-7BC5-2144-22D102B4804B}"/>
              </a:ext>
            </a:extLst>
          </p:cNvPr>
          <p:cNvSpPr>
            <a:spLocks noGrp="1"/>
          </p:cNvSpPr>
          <p:nvPr>
            <p:ph type="title"/>
          </p:nvPr>
        </p:nvSpPr>
        <p:spPr>
          <a:xfrm>
            <a:off x="457200" y="274638"/>
            <a:ext cx="14859000" cy="1744662"/>
          </a:xfrm>
        </p:spPr>
        <p:txBody>
          <a:bodyPr>
            <a:normAutofit/>
          </a:bodyPr>
          <a:lstStyle/>
          <a:p>
            <a:pPr algn="l"/>
            <a:r>
              <a:rPr lang="en-US" sz="6000" dirty="0">
                <a:latin typeface="Arial"/>
                <a:cs typeface="Arial"/>
              </a:rPr>
              <a:t>III. Transitional Voucher Requirements</a:t>
            </a:r>
            <a:endParaRPr lang="en-US" sz="6000" dirty="0"/>
          </a:p>
        </p:txBody>
      </p:sp>
      <p:sp>
        <p:nvSpPr>
          <p:cNvPr id="20" name="Content Placeholder 19">
            <a:extLst>
              <a:ext uri="{FF2B5EF4-FFF2-40B4-BE49-F238E27FC236}">
                <a16:creationId xmlns:a16="http://schemas.microsoft.com/office/drawing/2014/main" id="{2FAAB2B3-6AAF-1CCB-92FE-A59E0CC7F07F}"/>
              </a:ext>
            </a:extLst>
          </p:cNvPr>
          <p:cNvSpPr>
            <a:spLocks noGrp="1"/>
          </p:cNvSpPr>
          <p:nvPr>
            <p:ph idx="1"/>
          </p:nvPr>
        </p:nvSpPr>
        <p:spPr>
          <a:xfrm>
            <a:off x="457200" y="2247900"/>
            <a:ext cx="17068800" cy="7353300"/>
          </a:xfrm>
        </p:spPr>
        <p:txBody>
          <a:bodyPr>
            <a:normAutofit fontScale="92500" lnSpcReduction="10000"/>
          </a:bodyPr>
          <a:lstStyle/>
          <a:p>
            <a:r>
              <a:rPr lang="en-US" sz="4000" dirty="0">
                <a:latin typeface="Arial"/>
                <a:cs typeface="Arial"/>
              </a:rPr>
              <a:t>Use of Transitional Voucher funding refer to DCF Guidance 29, </a:t>
            </a:r>
            <a:r>
              <a:rPr lang="en-US" dirty="0">
                <a:solidFill>
                  <a:srgbClr val="2D746E"/>
                </a:solidFill>
                <a:latin typeface="Arial"/>
                <a:cs typeface="Arial"/>
                <a:hlinkClick r:id="rId3">
                  <a:extLst>
                    <a:ext uri="{A12FA001-AC4F-418D-AE19-62706E023703}">
                      <ahyp:hlinkClr xmlns:ahyp="http://schemas.microsoft.com/office/drawing/2018/hyperlinkcolor" val="tx"/>
                    </a:ext>
                  </a:extLst>
                </a:hlinkClick>
              </a:rPr>
              <a:t>Guidance 29 Transitional Vouchers 2021 07 01.pdf (myflfamilies.com)</a:t>
            </a:r>
            <a:r>
              <a:rPr lang="en-US" dirty="0">
                <a:solidFill>
                  <a:srgbClr val="2D746E"/>
                </a:solidFill>
                <a:latin typeface="Arial"/>
                <a:cs typeface="Arial"/>
              </a:rPr>
              <a:t> </a:t>
            </a:r>
            <a:r>
              <a:rPr lang="en-US" dirty="0">
                <a:solidFill>
                  <a:srgbClr val="2D746E"/>
                </a:solidFill>
                <a:latin typeface="Times New Roman"/>
                <a:cs typeface="Times New Roman"/>
              </a:rPr>
              <a:t> </a:t>
            </a:r>
            <a:r>
              <a:rPr lang="en-US" sz="4000" dirty="0">
                <a:latin typeface="Arial"/>
                <a:cs typeface="Arial"/>
              </a:rPr>
              <a:t>for requirements and allowability of Incidental Expenses. </a:t>
            </a:r>
            <a:endParaRPr lang="en-US" sz="4000" dirty="0">
              <a:latin typeface="Arial" panose="020B0604020202020204" pitchFamily="34" charset="0"/>
              <a:cs typeface="Arial" panose="020B0604020202020204" pitchFamily="34" charset="0"/>
            </a:endParaRPr>
          </a:p>
          <a:p>
            <a:r>
              <a:rPr lang="en-US" sz="4000" dirty="0">
                <a:latin typeface="Arial" panose="020B0604020202020204" pitchFamily="34" charset="0"/>
                <a:cs typeface="Arial" panose="020B0604020202020204" pitchFamily="34" charset="0"/>
              </a:rPr>
              <a:t>Transitional Vouchers offer time-limited financial assistance up to one year (12 months from initial use) to support consumer-driven services based on the person’s needs assessment and care plan objectives.</a:t>
            </a:r>
          </a:p>
          <a:p>
            <a:r>
              <a:rPr lang="en-US" sz="4000" dirty="0">
                <a:latin typeface="Arial" panose="020B0604020202020204" pitchFamily="34" charset="0"/>
                <a:cs typeface="Arial" panose="020B0604020202020204" pitchFamily="34" charset="0"/>
              </a:rPr>
              <a:t>Individual must be engaged in services, must meet financial eligibility requirements, be referred to SOAR to assist in SSI/SSDI.</a:t>
            </a:r>
          </a:p>
          <a:p>
            <a:r>
              <a:rPr lang="en-US" sz="4000" dirty="0">
                <a:latin typeface="Arial" panose="020B0604020202020204" pitchFamily="34" charset="0"/>
                <a:cs typeface="Arial" panose="020B0604020202020204" pitchFamily="34" charset="0"/>
              </a:rPr>
              <a:t>The Transitional Voucher is intended to assist eligible individuals obtain and maintain accessible, affordable housing with supportive recovery services. </a:t>
            </a:r>
          </a:p>
          <a:p>
            <a:r>
              <a:rPr lang="en-US" sz="4000" dirty="0">
                <a:latin typeface="Arial" panose="020B0604020202020204" pitchFamily="34" charset="0"/>
                <a:cs typeface="Arial" panose="020B0604020202020204" pitchFamily="34" charset="0"/>
              </a:rPr>
              <a:t>Request for substance use housing vouchers can only be used for Association of Recovery Residences (</a:t>
            </a:r>
            <a:r>
              <a:rPr lang="en-US" sz="4000" dirty="0">
                <a:latin typeface="Arial" panose="020B0604020202020204" pitchFamily="34" charset="0"/>
                <a:ea typeface="Calibri" panose="020F0502020204030204" pitchFamily="34" charset="0"/>
                <a:cs typeface="Arial" panose="020B0604020202020204" pitchFamily="34" charset="0"/>
              </a:rPr>
              <a:t>FARR) certified homes or housing operating under the Oxford House Model. </a:t>
            </a:r>
            <a:endParaRPr lang="en-US" sz="4000" dirty="0">
              <a:latin typeface="Arial" panose="020B0604020202020204" pitchFamily="34" charset="0"/>
              <a:cs typeface="Arial" panose="020B0604020202020204" pitchFamily="34" charset="0"/>
            </a:endParaRPr>
          </a:p>
          <a:p>
            <a:pPr marL="0" indent="0">
              <a:buNone/>
            </a:pPr>
            <a:endParaRPr lang="en-US" dirty="0"/>
          </a:p>
        </p:txBody>
      </p:sp>
      <p:sp>
        <p:nvSpPr>
          <p:cNvPr id="22" name="Freeform 2">
            <a:extLst>
              <a:ext uri="{FF2B5EF4-FFF2-40B4-BE49-F238E27FC236}">
                <a16:creationId xmlns:a16="http://schemas.microsoft.com/office/drawing/2014/main" id="{F3C3C399-384E-83F9-29CB-E00439DB85D6}"/>
              </a:ext>
            </a:extLst>
          </p:cNvPr>
          <p:cNvSpPr/>
          <p:nvPr/>
        </p:nvSpPr>
        <p:spPr>
          <a:xfrm>
            <a:off x="14462369" y="267800"/>
            <a:ext cx="3352800" cy="1236128"/>
          </a:xfrm>
          <a:custGeom>
            <a:avLst/>
            <a:gdLst/>
            <a:ahLst/>
            <a:cxnLst/>
            <a:rect l="l" t="t" r="r" b="b"/>
            <a:pathLst>
              <a:path w="5695394" h="2099808">
                <a:moveTo>
                  <a:pt x="0" y="0"/>
                </a:moveTo>
                <a:lnTo>
                  <a:pt x="5695394" y="0"/>
                </a:lnTo>
                <a:lnTo>
                  <a:pt x="5695394" y="2099808"/>
                </a:lnTo>
                <a:lnTo>
                  <a:pt x="0" y="2099808"/>
                </a:lnTo>
                <a:lnTo>
                  <a:pt x="0" y="0"/>
                </a:lnTo>
                <a:close/>
              </a:path>
            </a:pathLst>
          </a:custGeom>
          <a:blipFill>
            <a:blip r:embed="rId4"/>
            <a:stretch>
              <a:fillRect/>
            </a:stretch>
          </a:blipFill>
        </p:spPr>
        <p:txBody>
          <a:bodyPr/>
          <a:lstStyle/>
          <a:p>
            <a:endParaRPr lang="en-US"/>
          </a:p>
        </p:txBody>
      </p:sp>
    </p:spTree>
    <p:extLst>
      <p:ext uri="{BB962C8B-B14F-4D97-AF65-F5344CB8AC3E}">
        <p14:creationId xmlns:p14="http://schemas.microsoft.com/office/powerpoint/2010/main" val="14570710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1ECE6"/>
        </a:solidFill>
        <a:effectLst/>
      </p:bgPr>
    </p:bg>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24F84C22-E8EE-93D7-30CB-7877C6C6D033}"/>
              </a:ext>
            </a:extLst>
          </p:cNvPr>
          <p:cNvSpPr>
            <a:spLocks noGrp="1"/>
          </p:cNvSpPr>
          <p:nvPr>
            <p:ph type="title"/>
          </p:nvPr>
        </p:nvSpPr>
        <p:spPr>
          <a:xfrm>
            <a:off x="457200" y="274638"/>
            <a:ext cx="17221200" cy="1143000"/>
          </a:xfrm>
        </p:spPr>
        <p:txBody>
          <a:bodyPr>
            <a:normAutofit/>
          </a:bodyPr>
          <a:lstStyle/>
          <a:p>
            <a:pPr algn="l"/>
            <a:r>
              <a:rPr lang="en-US" sz="6600" dirty="0">
                <a:latin typeface="Arial" panose="020B0604020202020204" pitchFamily="34" charset="0"/>
                <a:cs typeface="Arial" panose="020B0604020202020204" pitchFamily="34" charset="0"/>
              </a:rPr>
              <a:t>IV. Pre-Authorization</a:t>
            </a:r>
            <a:endParaRPr lang="en-US" sz="6600" dirty="0"/>
          </a:p>
        </p:txBody>
      </p:sp>
      <p:sp>
        <p:nvSpPr>
          <p:cNvPr id="11" name="Content Placeholder 10">
            <a:extLst>
              <a:ext uri="{FF2B5EF4-FFF2-40B4-BE49-F238E27FC236}">
                <a16:creationId xmlns:a16="http://schemas.microsoft.com/office/drawing/2014/main" id="{211F5EF3-5AF4-6ECB-B3F9-26E4631D259A}"/>
              </a:ext>
            </a:extLst>
          </p:cNvPr>
          <p:cNvSpPr>
            <a:spLocks noGrp="1"/>
          </p:cNvSpPr>
          <p:nvPr>
            <p:ph sz="half" idx="2"/>
          </p:nvPr>
        </p:nvSpPr>
        <p:spPr>
          <a:xfrm>
            <a:off x="7772400" y="2324100"/>
            <a:ext cx="9677400" cy="7810500"/>
          </a:xfrm>
        </p:spPr>
        <p:txBody>
          <a:bodyPr>
            <a:normAutofit fontScale="92500"/>
          </a:bodyPr>
          <a:lstStyle/>
          <a:p>
            <a:r>
              <a:rPr lang="en-US" sz="3200" dirty="0">
                <a:latin typeface="Arial"/>
                <a:cs typeface="Arial"/>
              </a:rPr>
              <a:t>Expense(s) of </a:t>
            </a:r>
            <a:r>
              <a:rPr lang="en-US" sz="3200" b="1" dirty="0">
                <a:latin typeface="Arial"/>
                <a:cs typeface="Arial"/>
              </a:rPr>
              <a:t>$500 or more </a:t>
            </a:r>
            <a:r>
              <a:rPr lang="en-US" sz="3200" dirty="0">
                <a:latin typeface="Arial"/>
                <a:cs typeface="Arial"/>
              </a:rPr>
              <a:t>requires a preauthorization</a:t>
            </a:r>
            <a:r>
              <a:rPr lang="en-US" sz="3200" b="1" dirty="0">
                <a:latin typeface="Arial"/>
                <a:cs typeface="Arial"/>
              </a:rPr>
              <a:t> </a:t>
            </a:r>
            <a:r>
              <a:rPr lang="en-US" sz="3200" dirty="0">
                <a:latin typeface="Arial"/>
                <a:cs typeface="Arial"/>
              </a:rPr>
              <a:t>for reimbursement. CFC </a:t>
            </a:r>
            <a:r>
              <a:rPr lang="en-US" sz="3200" b="1" dirty="0">
                <a:latin typeface="Arial"/>
                <a:cs typeface="Arial"/>
              </a:rPr>
              <a:t>will deny requests that are not preauthorized </a:t>
            </a:r>
            <a:r>
              <a:rPr lang="en-US" sz="3200" dirty="0">
                <a:latin typeface="Arial"/>
                <a:cs typeface="Arial"/>
              </a:rPr>
              <a:t>or are for services from prior months. </a:t>
            </a:r>
            <a:endParaRPr lang="en-US" sz="3200"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All requests are to be submitted via </a:t>
            </a:r>
            <a:r>
              <a:rPr lang="en-US" sz="3200" u="sng" dirty="0">
                <a:solidFill>
                  <a:srgbClr val="2D746E"/>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Incidental/Residential Pre-Authorization Request Form</a:t>
            </a:r>
            <a:r>
              <a:rPr lang="en-US" sz="3200" u="sng" dirty="0">
                <a:solidFill>
                  <a:srgbClr val="2D746E"/>
                </a:solidFill>
                <a:latin typeface="Arial" panose="020B0604020202020204" pitchFamily="34" charset="0"/>
                <a:cs typeface="Arial" panose="020B0604020202020204" pitchFamily="34" charset="0"/>
              </a:rPr>
              <a:t> </a:t>
            </a:r>
          </a:p>
          <a:p>
            <a:r>
              <a:rPr lang="en-US" sz="3200" dirty="0">
                <a:latin typeface="Arial" panose="020B0604020202020204" pitchFamily="34" charset="0"/>
                <a:cs typeface="Arial" panose="020B0604020202020204" pitchFamily="34" charset="0"/>
              </a:rPr>
              <a:t>Authorization does not guarantee availability of funds in the provider's contract. Providers are responsible for monitoring the utilization of funds. For additional questions, see your assigned contract manager. </a:t>
            </a:r>
          </a:p>
          <a:p>
            <a:r>
              <a:rPr lang="en-US" sz="3200" dirty="0">
                <a:latin typeface="Arial"/>
                <a:cs typeface="Arial"/>
              </a:rPr>
              <a:t>Once received, CFC will review and respond within five business days. If approved, CFC will email a secure copy of the authorization to be kept on file no later than day five after the submission or provide a pending status update</a:t>
            </a:r>
            <a:endParaRPr lang="en-US" sz="3200" dirty="0">
              <a:latin typeface="Arial" panose="020B0604020202020204" pitchFamily="34" charset="0"/>
              <a:ea typeface="Calibri" panose="020F0502020204030204" pitchFamily="34" charset="0"/>
              <a:cs typeface="Arial" panose="020B0604020202020204" pitchFamily="34" charset="0"/>
            </a:endParaRPr>
          </a:p>
          <a:p>
            <a:endParaRPr lang="en-US" sz="3200" dirty="0"/>
          </a:p>
        </p:txBody>
      </p:sp>
      <p:sp>
        <p:nvSpPr>
          <p:cNvPr id="12" name="Freeform 2">
            <a:extLst>
              <a:ext uri="{FF2B5EF4-FFF2-40B4-BE49-F238E27FC236}">
                <a16:creationId xmlns:a16="http://schemas.microsoft.com/office/drawing/2014/main" id="{8926CB4C-291F-41DB-F0B3-46488748FE04}"/>
              </a:ext>
            </a:extLst>
          </p:cNvPr>
          <p:cNvSpPr/>
          <p:nvPr/>
        </p:nvSpPr>
        <p:spPr>
          <a:xfrm>
            <a:off x="14706600" y="265846"/>
            <a:ext cx="3352800" cy="1236128"/>
          </a:xfrm>
          <a:custGeom>
            <a:avLst/>
            <a:gdLst/>
            <a:ahLst/>
            <a:cxnLst/>
            <a:rect l="l" t="t" r="r" b="b"/>
            <a:pathLst>
              <a:path w="5695394" h="2099808">
                <a:moveTo>
                  <a:pt x="0" y="0"/>
                </a:moveTo>
                <a:lnTo>
                  <a:pt x="5695394" y="0"/>
                </a:lnTo>
                <a:lnTo>
                  <a:pt x="5695394" y="2099808"/>
                </a:lnTo>
                <a:lnTo>
                  <a:pt x="0" y="2099808"/>
                </a:lnTo>
                <a:lnTo>
                  <a:pt x="0" y="0"/>
                </a:lnTo>
                <a:close/>
              </a:path>
            </a:pathLst>
          </a:custGeom>
          <a:blipFill>
            <a:blip r:embed="rId4"/>
            <a:stretch>
              <a:fillRect/>
            </a:stretch>
          </a:blipFill>
        </p:spPr>
        <p:txBody>
          <a:bodyPr/>
          <a:lstStyle/>
          <a:p>
            <a:endParaRPr lang="en-US"/>
          </a:p>
        </p:txBody>
      </p:sp>
      <p:pic>
        <p:nvPicPr>
          <p:cNvPr id="13" name="Content Placeholder 11">
            <a:extLst>
              <a:ext uri="{FF2B5EF4-FFF2-40B4-BE49-F238E27FC236}">
                <a16:creationId xmlns:a16="http://schemas.microsoft.com/office/drawing/2014/main" id="{33DCEDC1-C310-FEEB-D77A-0C69A01AB732}"/>
              </a:ext>
            </a:extLst>
          </p:cNvPr>
          <p:cNvPicPr>
            <a:picLocks noGrp="1" noChangeAspect="1"/>
          </p:cNvPicPr>
          <p:nvPr>
            <p:ph sz="half" idx="1"/>
          </p:nvPr>
        </p:nvPicPr>
        <p:blipFill>
          <a:blip r:embed="rId5"/>
          <a:stretch>
            <a:fillRect/>
          </a:stretch>
        </p:blipFill>
        <p:spPr>
          <a:xfrm>
            <a:off x="533400" y="2324100"/>
            <a:ext cx="7086600" cy="7688262"/>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1ECE6"/>
        </a:solidFill>
        <a:effectLst/>
      </p:bgPr>
    </p:bg>
    <p:spTree>
      <p:nvGrpSpPr>
        <p:cNvPr id="1" name="">
          <a:extLst>
            <a:ext uri="{FF2B5EF4-FFF2-40B4-BE49-F238E27FC236}">
              <a16:creationId xmlns:a16="http://schemas.microsoft.com/office/drawing/2014/main" id="{7D167243-FD0C-0B10-7A91-C30E241B4B88}"/>
            </a:ext>
          </a:extLst>
        </p:cNvPr>
        <p:cNvGrpSpPr/>
        <p:nvPr/>
      </p:nvGrpSpPr>
      <p:grpSpPr>
        <a:xfrm>
          <a:off x="0" y="0"/>
          <a:ext cx="0" cy="0"/>
          <a:chOff x="0" y="0"/>
          <a:chExt cx="0" cy="0"/>
        </a:xfrm>
      </p:grpSpPr>
      <p:sp>
        <p:nvSpPr>
          <p:cNvPr id="12" name="Freeform 2">
            <a:extLst>
              <a:ext uri="{FF2B5EF4-FFF2-40B4-BE49-F238E27FC236}">
                <a16:creationId xmlns:a16="http://schemas.microsoft.com/office/drawing/2014/main" id="{66AAAC49-97C1-43A3-ECD4-B4C238B02DB0}"/>
              </a:ext>
            </a:extLst>
          </p:cNvPr>
          <p:cNvSpPr/>
          <p:nvPr/>
        </p:nvSpPr>
        <p:spPr>
          <a:xfrm>
            <a:off x="14706600" y="265846"/>
            <a:ext cx="3352800" cy="1236128"/>
          </a:xfrm>
          <a:custGeom>
            <a:avLst/>
            <a:gdLst/>
            <a:ahLst/>
            <a:cxnLst/>
            <a:rect l="l" t="t" r="r" b="b"/>
            <a:pathLst>
              <a:path w="5695394" h="2099808">
                <a:moveTo>
                  <a:pt x="0" y="0"/>
                </a:moveTo>
                <a:lnTo>
                  <a:pt x="5695394" y="0"/>
                </a:lnTo>
                <a:lnTo>
                  <a:pt x="5695394" y="2099808"/>
                </a:lnTo>
                <a:lnTo>
                  <a:pt x="0" y="2099808"/>
                </a:lnTo>
                <a:lnTo>
                  <a:pt x="0" y="0"/>
                </a:lnTo>
                <a:close/>
              </a:path>
            </a:pathLst>
          </a:custGeom>
          <a:blipFill>
            <a:blip r:embed="rId3"/>
            <a:stretch>
              <a:fillRect/>
            </a:stretch>
          </a:blipFill>
        </p:spPr>
        <p:txBody>
          <a:bodyPr/>
          <a:lstStyle/>
          <a:p>
            <a:endParaRPr lang="en-US"/>
          </a:p>
        </p:txBody>
      </p:sp>
      <p:sp>
        <p:nvSpPr>
          <p:cNvPr id="8" name="Title 7">
            <a:extLst>
              <a:ext uri="{FF2B5EF4-FFF2-40B4-BE49-F238E27FC236}">
                <a16:creationId xmlns:a16="http://schemas.microsoft.com/office/drawing/2014/main" id="{0A114ABE-05A9-7BA4-0FDA-322742E7B131}"/>
              </a:ext>
            </a:extLst>
          </p:cNvPr>
          <p:cNvSpPr>
            <a:spLocks noGrp="1"/>
          </p:cNvSpPr>
          <p:nvPr>
            <p:ph type="title"/>
          </p:nvPr>
        </p:nvSpPr>
        <p:spPr/>
        <p:txBody>
          <a:bodyPr>
            <a:normAutofit fontScale="90000"/>
          </a:bodyPr>
          <a:lstStyle/>
          <a:p>
            <a:pPr algn="l"/>
            <a:r>
              <a:rPr lang="en-US" dirty="0">
                <a:latin typeface="Arial"/>
                <a:cs typeface="Arial"/>
              </a:rPr>
              <a:t>V. Pre-Authorization Form Requirements</a:t>
            </a:r>
            <a:endParaRPr lang="en-US" dirty="0"/>
          </a:p>
        </p:txBody>
      </p:sp>
      <p:sp>
        <p:nvSpPr>
          <p:cNvPr id="10" name="Content Placeholder 9">
            <a:extLst>
              <a:ext uri="{FF2B5EF4-FFF2-40B4-BE49-F238E27FC236}">
                <a16:creationId xmlns:a16="http://schemas.microsoft.com/office/drawing/2014/main" id="{5CAFAA70-084C-1282-CC36-53A41CDD3815}"/>
              </a:ext>
            </a:extLst>
          </p:cNvPr>
          <p:cNvSpPr>
            <a:spLocks noGrp="1"/>
          </p:cNvSpPr>
          <p:nvPr>
            <p:ph sz="half" idx="1"/>
          </p:nvPr>
        </p:nvSpPr>
        <p:spPr>
          <a:xfrm>
            <a:off x="457200" y="1600200"/>
            <a:ext cx="8458200" cy="8267700"/>
          </a:xfrm>
        </p:spPr>
        <p:txBody>
          <a:bodyPr>
            <a:normAutofit fontScale="92500" lnSpcReduction="10000"/>
          </a:bodyPr>
          <a:lstStyle/>
          <a:p>
            <a:r>
              <a:rPr lang="en-US" sz="2800" b="1" dirty="0">
                <a:latin typeface="Arial"/>
                <a:cs typeface="Arial"/>
              </a:rPr>
              <a:t>Pre-Authorization</a:t>
            </a:r>
            <a:r>
              <a:rPr lang="en-US" sz="2800" dirty="0">
                <a:latin typeface="Arial"/>
                <a:cs typeface="Arial"/>
              </a:rPr>
              <a:t> is to be kept in the individual’s file with receipts of expenses and payment  incurred (i.e. check hard copy/credit card statement)</a:t>
            </a:r>
          </a:p>
          <a:p>
            <a:r>
              <a:rPr lang="en-US" sz="2800" b="1" dirty="0">
                <a:latin typeface="Arial"/>
                <a:cs typeface="Arial"/>
              </a:rPr>
              <a:t>Date of Admission Field </a:t>
            </a:r>
            <a:r>
              <a:rPr lang="en-US" sz="2800" dirty="0">
                <a:latin typeface="Arial"/>
                <a:cs typeface="Arial"/>
              </a:rPr>
              <a:t>= date the individual was admitted (program expenses will be deducted from)</a:t>
            </a:r>
          </a:p>
          <a:p>
            <a:r>
              <a:rPr lang="en-US" sz="2800" dirty="0">
                <a:latin typeface="Arial"/>
                <a:cs typeface="Arial"/>
              </a:rPr>
              <a:t>Supervisor signature </a:t>
            </a:r>
            <a:r>
              <a:rPr lang="en-US" sz="2800" b="1" dirty="0">
                <a:latin typeface="Arial"/>
                <a:cs typeface="Arial"/>
              </a:rPr>
              <a:t>required</a:t>
            </a:r>
          </a:p>
          <a:p>
            <a:r>
              <a:rPr lang="en-US" sz="2800" dirty="0">
                <a:latin typeface="Arial"/>
                <a:cs typeface="Arial"/>
              </a:rPr>
              <a:t>May request up to 3 months of advance rent payments for housing.  </a:t>
            </a:r>
            <a:r>
              <a:rPr lang="en-US" sz="2800" b="1" dirty="0">
                <a:latin typeface="Arial"/>
                <a:cs typeface="Arial"/>
              </a:rPr>
              <a:t>IEC00: Incidental Expenses – Housing</a:t>
            </a:r>
            <a:r>
              <a:rPr lang="en-US" sz="2800" dirty="0">
                <a:latin typeface="Arial"/>
                <a:cs typeface="Arial"/>
              </a:rPr>
              <a:t>. </a:t>
            </a:r>
            <a:endParaRPr lang="en-US" sz="2800" dirty="0">
              <a:latin typeface="Arial" panose="020B0604020202020204" pitchFamily="34" charset="0"/>
              <a:cs typeface="Arial" panose="020B0604020202020204" pitchFamily="34" charset="0"/>
            </a:endParaRPr>
          </a:p>
          <a:p>
            <a:r>
              <a:rPr lang="en-US" sz="2800" dirty="0">
                <a:latin typeface="Arial"/>
                <a:cs typeface="Arial"/>
              </a:rPr>
              <a:t>Ensure to </a:t>
            </a:r>
            <a:r>
              <a:rPr lang="en-US" sz="2800" b="1" dirty="0">
                <a:latin typeface="Arial"/>
                <a:cs typeface="Arial"/>
              </a:rPr>
              <a:t>break down costs </a:t>
            </a:r>
            <a:r>
              <a:rPr lang="en-US" sz="2800" dirty="0">
                <a:latin typeface="Arial"/>
                <a:cs typeface="Arial"/>
              </a:rPr>
              <a:t>(i.e. requesting  $800 x 3 months for a total of $2400 and a nonrefundable rent deposit of $1600 = $4000.00 total) = 4 units</a:t>
            </a:r>
            <a:endParaRPr lang="en-US" sz="2800" dirty="0">
              <a:latin typeface="Arial" panose="020B0604020202020204" pitchFamily="34" charset="0"/>
              <a:cs typeface="Arial" panose="020B0604020202020204" pitchFamily="34" charset="0"/>
            </a:endParaRPr>
          </a:p>
          <a:p>
            <a:r>
              <a:rPr lang="en-US" sz="2800" b="1" dirty="0">
                <a:latin typeface="Arial"/>
                <a:cs typeface="Arial"/>
              </a:rPr>
              <a:t>CFC performs file reviews </a:t>
            </a:r>
            <a:r>
              <a:rPr lang="en-US" sz="2800" dirty="0">
                <a:latin typeface="Arial"/>
                <a:cs typeface="Arial"/>
              </a:rPr>
              <a:t>at time of monitoring or as necessary </a:t>
            </a:r>
            <a:endParaRPr lang="en-US" sz="2800" dirty="0">
              <a:latin typeface="Arial" panose="020B0604020202020204" pitchFamily="34" charset="0"/>
              <a:cs typeface="Arial" panose="020B0604020202020204" pitchFamily="34" charset="0"/>
            </a:endParaRPr>
          </a:p>
          <a:p>
            <a:r>
              <a:rPr lang="en-US" sz="2800" dirty="0">
                <a:latin typeface="Arial"/>
                <a:ea typeface="Calibri" panose="020F0502020204030204" pitchFamily="34" charset="0"/>
                <a:cs typeface="Arial"/>
              </a:rPr>
              <a:t>The approval of incidental expenses is generated, and documented, in accordance with the process established by CFC. </a:t>
            </a:r>
            <a:r>
              <a:rPr lang="en-US" sz="2800" b="1" dirty="0">
                <a:latin typeface="Arial"/>
                <a:ea typeface="Calibri" panose="020F0502020204030204" pitchFamily="34" charset="0"/>
                <a:cs typeface="Arial"/>
              </a:rPr>
              <a:t>Each Subcontractor is to maintain a written policy and process of its own</a:t>
            </a:r>
            <a:r>
              <a:rPr lang="en-US" sz="2800" dirty="0">
                <a:latin typeface="Arial"/>
                <a:ea typeface="Calibri" panose="020F0502020204030204" pitchFamily="34" charset="0"/>
                <a:cs typeface="Arial"/>
              </a:rPr>
              <a:t>. </a:t>
            </a:r>
            <a:endParaRPr lang="en-US" sz="2800" dirty="0">
              <a:latin typeface="Arial" panose="020B0604020202020204" pitchFamily="34" charset="0"/>
              <a:ea typeface="Calibri" panose="020F0502020204030204" pitchFamily="34" charset="0"/>
              <a:cs typeface="Arial" panose="020B0604020202020204" pitchFamily="34" charset="0"/>
            </a:endParaRPr>
          </a:p>
          <a:p>
            <a:r>
              <a:rPr lang="en-US" sz="2800" dirty="0">
                <a:latin typeface="Arial"/>
                <a:ea typeface="Calibri" panose="020F0502020204030204" pitchFamily="34" charset="0"/>
                <a:cs typeface="Arial"/>
              </a:rPr>
              <a:t>Documentation of objective or treatment goal funds will be utilized for from the individualized service plan/treatment plan</a:t>
            </a:r>
          </a:p>
          <a:p>
            <a:pPr marL="0" indent="0">
              <a:buNone/>
            </a:pPr>
            <a:endParaRPr lang="en-US" sz="2800" dirty="0"/>
          </a:p>
        </p:txBody>
      </p:sp>
      <p:pic>
        <p:nvPicPr>
          <p:cNvPr id="15" name="Content Placeholder 14">
            <a:extLst>
              <a:ext uri="{FF2B5EF4-FFF2-40B4-BE49-F238E27FC236}">
                <a16:creationId xmlns:a16="http://schemas.microsoft.com/office/drawing/2014/main" id="{995DB020-CCC3-2AFA-BB1D-2F057C263E51}"/>
              </a:ext>
            </a:extLst>
          </p:cNvPr>
          <p:cNvPicPr>
            <a:picLocks noGrp="1" noChangeAspect="1"/>
          </p:cNvPicPr>
          <p:nvPr>
            <p:ph sz="half" idx="2"/>
          </p:nvPr>
        </p:nvPicPr>
        <p:blipFill>
          <a:blip r:embed="rId4"/>
          <a:stretch>
            <a:fillRect/>
          </a:stretch>
        </p:blipFill>
        <p:spPr>
          <a:xfrm>
            <a:off x="10134600" y="1600200"/>
            <a:ext cx="6781800" cy="7962900"/>
          </a:xfrm>
          <a:prstGeom prst="rect">
            <a:avLst/>
          </a:prstGeom>
        </p:spPr>
      </p:pic>
    </p:spTree>
    <p:extLst>
      <p:ext uri="{BB962C8B-B14F-4D97-AF65-F5344CB8AC3E}">
        <p14:creationId xmlns:p14="http://schemas.microsoft.com/office/powerpoint/2010/main" val="37414937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1ECE6"/>
        </a:solidFill>
        <a:effectLst/>
      </p:bgPr>
    </p:bg>
    <p:spTree>
      <p:nvGrpSpPr>
        <p:cNvPr id="1" name="">
          <a:extLst>
            <a:ext uri="{FF2B5EF4-FFF2-40B4-BE49-F238E27FC236}">
              <a16:creationId xmlns:a16="http://schemas.microsoft.com/office/drawing/2014/main" id="{ADB882AA-D1D9-9620-658D-B2D38231DC4B}"/>
            </a:ext>
          </a:extLst>
        </p:cNvPr>
        <p:cNvGrpSpPr/>
        <p:nvPr/>
      </p:nvGrpSpPr>
      <p:grpSpPr>
        <a:xfrm>
          <a:off x="0" y="0"/>
          <a:ext cx="0" cy="0"/>
          <a:chOff x="0" y="0"/>
          <a:chExt cx="0" cy="0"/>
        </a:xfrm>
      </p:grpSpPr>
      <p:sp>
        <p:nvSpPr>
          <p:cNvPr id="12" name="Freeform 2">
            <a:extLst>
              <a:ext uri="{FF2B5EF4-FFF2-40B4-BE49-F238E27FC236}">
                <a16:creationId xmlns:a16="http://schemas.microsoft.com/office/drawing/2014/main" id="{6122E106-CFB9-A763-1ECB-1664250076A5}"/>
              </a:ext>
            </a:extLst>
          </p:cNvPr>
          <p:cNvSpPr/>
          <p:nvPr/>
        </p:nvSpPr>
        <p:spPr>
          <a:xfrm>
            <a:off x="14706600" y="265846"/>
            <a:ext cx="3352800" cy="1236128"/>
          </a:xfrm>
          <a:custGeom>
            <a:avLst/>
            <a:gdLst/>
            <a:ahLst/>
            <a:cxnLst/>
            <a:rect l="l" t="t" r="r" b="b"/>
            <a:pathLst>
              <a:path w="5695394" h="2099808">
                <a:moveTo>
                  <a:pt x="0" y="0"/>
                </a:moveTo>
                <a:lnTo>
                  <a:pt x="5695394" y="0"/>
                </a:lnTo>
                <a:lnTo>
                  <a:pt x="5695394" y="2099808"/>
                </a:lnTo>
                <a:lnTo>
                  <a:pt x="0" y="2099808"/>
                </a:lnTo>
                <a:lnTo>
                  <a:pt x="0" y="0"/>
                </a:lnTo>
                <a:close/>
              </a:path>
            </a:pathLst>
          </a:custGeom>
          <a:blipFill>
            <a:blip r:embed="rId3"/>
            <a:stretch>
              <a:fillRect/>
            </a:stretch>
          </a:blipFill>
        </p:spPr>
        <p:txBody>
          <a:bodyPr/>
          <a:lstStyle/>
          <a:p>
            <a:endParaRPr lang="en-US"/>
          </a:p>
        </p:txBody>
      </p:sp>
      <p:sp>
        <p:nvSpPr>
          <p:cNvPr id="8" name="Title 7">
            <a:extLst>
              <a:ext uri="{FF2B5EF4-FFF2-40B4-BE49-F238E27FC236}">
                <a16:creationId xmlns:a16="http://schemas.microsoft.com/office/drawing/2014/main" id="{F5E07A7D-6A4D-0D71-BDEF-A7213E694C8F}"/>
              </a:ext>
            </a:extLst>
          </p:cNvPr>
          <p:cNvSpPr>
            <a:spLocks noGrp="1"/>
          </p:cNvSpPr>
          <p:nvPr>
            <p:ph type="title"/>
          </p:nvPr>
        </p:nvSpPr>
        <p:spPr>
          <a:xfrm>
            <a:off x="457200" y="274638"/>
            <a:ext cx="13868400" cy="1143000"/>
          </a:xfrm>
        </p:spPr>
        <p:txBody>
          <a:bodyPr>
            <a:normAutofit/>
          </a:bodyPr>
          <a:lstStyle/>
          <a:p>
            <a:pPr algn="l"/>
            <a:r>
              <a:rPr lang="en-US" dirty="0">
                <a:latin typeface="Arial"/>
                <a:cs typeface="Arial"/>
              </a:rPr>
              <a:t>VI. Reporting Requirements</a:t>
            </a:r>
            <a:endParaRPr lang="en-US" dirty="0"/>
          </a:p>
        </p:txBody>
      </p:sp>
      <p:sp>
        <p:nvSpPr>
          <p:cNvPr id="10" name="Content Placeholder 9">
            <a:extLst>
              <a:ext uri="{FF2B5EF4-FFF2-40B4-BE49-F238E27FC236}">
                <a16:creationId xmlns:a16="http://schemas.microsoft.com/office/drawing/2014/main" id="{EF58FF7D-0CE5-067C-657C-BB834B5D0254}"/>
              </a:ext>
            </a:extLst>
          </p:cNvPr>
          <p:cNvSpPr>
            <a:spLocks noGrp="1"/>
          </p:cNvSpPr>
          <p:nvPr>
            <p:ph sz="half" idx="1"/>
          </p:nvPr>
        </p:nvSpPr>
        <p:spPr>
          <a:xfrm>
            <a:off x="457200" y="1600200"/>
            <a:ext cx="17221200" cy="8267700"/>
          </a:xfrm>
        </p:spPr>
        <p:txBody>
          <a:bodyPr>
            <a:normAutofit fontScale="70000" lnSpcReduction="20000"/>
          </a:bodyPr>
          <a:lstStyle/>
          <a:p>
            <a:r>
              <a:rPr lang="en-US" sz="6600" dirty="0">
                <a:latin typeface="Arial" panose="020B0604020202020204" pitchFamily="34" charset="0"/>
                <a:cs typeface="Arial" panose="020B0604020202020204" pitchFamily="34" charset="0"/>
              </a:rPr>
              <a:t>Payment methodology of incidental expenses:</a:t>
            </a:r>
          </a:p>
          <a:p>
            <a:pPr lvl="1"/>
            <a:r>
              <a:rPr lang="en-US" sz="6600" dirty="0">
                <a:latin typeface="Arial" panose="020B0604020202020204" pitchFamily="34" charset="0"/>
                <a:cs typeface="Arial" panose="020B0604020202020204" pitchFamily="34" charset="0"/>
              </a:rPr>
              <a:t>Data submission to cfchsdata.org </a:t>
            </a:r>
          </a:p>
          <a:p>
            <a:pPr lvl="1"/>
            <a:r>
              <a:rPr lang="en-US" sz="6600" dirty="0">
                <a:latin typeface="Arial" panose="020B0604020202020204" pitchFamily="34" charset="0"/>
                <a:cs typeface="Arial" panose="020B0604020202020204" pitchFamily="34" charset="0"/>
              </a:rPr>
              <a:t>CF-MH 1040 form to be reimbursed for incidental expenses</a:t>
            </a:r>
          </a:p>
          <a:p>
            <a:pPr lvl="1"/>
            <a:r>
              <a:rPr lang="en-US" sz="6600" dirty="0">
                <a:latin typeface="Arial" panose="020B0604020202020204" pitchFamily="34" charset="0"/>
                <a:cs typeface="Arial" panose="020B0604020202020204" pitchFamily="34" charset="0"/>
              </a:rPr>
              <a:t>All backup documentation to be kept on file for audit purposes</a:t>
            </a:r>
          </a:p>
          <a:p>
            <a:pPr lvl="1"/>
            <a:r>
              <a:rPr lang="en-US" sz="6600" dirty="0">
                <a:latin typeface="Arial" panose="020B0604020202020204" pitchFamily="34" charset="0"/>
                <a:cs typeface="Arial" panose="020B0604020202020204" pitchFamily="34" charset="0"/>
              </a:rPr>
              <a:t>Provider would pay in advance, payment is in arrears</a:t>
            </a:r>
          </a:p>
          <a:p>
            <a:pPr marL="228600" lvl="1" indent="0">
              <a:buNone/>
            </a:pPr>
            <a:endParaRPr lang="en-US" sz="6600" dirty="0">
              <a:latin typeface="Arial" panose="020B0604020202020204" pitchFamily="34" charset="0"/>
              <a:cs typeface="Arial" panose="020B0604020202020204" pitchFamily="34" charset="0"/>
            </a:endParaRPr>
          </a:p>
          <a:p>
            <a:r>
              <a:rPr lang="en-US" sz="6600" dirty="0">
                <a:latin typeface="Arial" panose="020B0604020202020204" pitchFamily="34" charset="0"/>
                <a:cs typeface="Arial" panose="020B0604020202020204" pitchFamily="34" charset="0"/>
              </a:rPr>
              <a:t>Transitional vouchers funding requires the additional submission of a quarterly report utilizing DCF Template 32, </a:t>
            </a:r>
            <a:r>
              <a:rPr lang="en-US" sz="6600" dirty="0">
                <a:solidFill>
                  <a:srgbClr val="2D746E"/>
                </a:solidFill>
                <a:hlinkClick r:id="rId4">
                  <a:extLst>
                    <a:ext uri="{A12FA001-AC4F-418D-AE19-62706E023703}">
                      <ahyp:hlinkClr xmlns:ahyp="http://schemas.microsoft.com/office/drawing/2018/hyperlinkcolor" val="tx"/>
                    </a:ext>
                  </a:extLst>
                </a:hlinkClick>
              </a:rPr>
              <a:t>Template 32 TRV Incidental Report 2023 09 18.xlsx (live.com)</a:t>
            </a:r>
            <a:r>
              <a:rPr lang="en-US" sz="6600" dirty="0">
                <a:solidFill>
                  <a:srgbClr val="2D746E"/>
                </a:solidFill>
              </a:rPr>
              <a:t>. </a:t>
            </a:r>
          </a:p>
          <a:p>
            <a:pPr marL="0" indent="0">
              <a:buNone/>
            </a:pPr>
            <a:endParaRPr lang="en-US" sz="2800" dirty="0"/>
          </a:p>
        </p:txBody>
      </p:sp>
    </p:spTree>
    <p:extLst>
      <p:ext uri="{BB962C8B-B14F-4D97-AF65-F5344CB8AC3E}">
        <p14:creationId xmlns:p14="http://schemas.microsoft.com/office/powerpoint/2010/main" val="31484151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1ECE6"/>
        </a:solidFill>
        <a:effectLst/>
      </p:bgPr>
    </p:bg>
    <p:spTree>
      <p:nvGrpSpPr>
        <p:cNvPr id="1" name="">
          <a:extLst>
            <a:ext uri="{FF2B5EF4-FFF2-40B4-BE49-F238E27FC236}">
              <a16:creationId xmlns:a16="http://schemas.microsoft.com/office/drawing/2014/main" id="{EC6F45D6-5A66-C7EE-28B2-144B715A40D6}"/>
            </a:ext>
          </a:extLst>
        </p:cNvPr>
        <p:cNvGrpSpPr/>
        <p:nvPr/>
      </p:nvGrpSpPr>
      <p:grpSpPr>
        <a:xfrm>
          <a:off x="0" y="0"/>
          <a:ext cx="0" cy="0"/>
          <a:chOff x="0" y="0"/>
          <a:chExt cx="0" cy="0"/>
        </a:xfrm>
      </p:grpSpPr>
      <p:sp>
        <p:nvSpPr>
          <p:cNvPr id="12" name="Freeform 2">
            <a:extLst>
              <a:ext uri="{FF2B5EF4-FFF2-40B4-BE49-F238E27FC236}">
                <a16:creationId xmlns:a16="http://schemas.microsoft.com/office/drawing/2014/main" id="{1913E004-6486-F34D-2F5E-B5044F2279F9}"/>
              </a:ext>
            </a:extLst>
          </p:cNvPr>
          <p:cNvSpPr/>
          <p:nvPr/>
        </p:nvSpPr>
        <p:spPr>
          <a:xfrm>
            <a:off x="14706600" y="265846"/>
            <a:ext cx="3352800" cy="1236128"/>
          </a:xfrm>
          <a:custGeom>
            <a:avLst/>
            <a:gdLst/>
            <a:ahLst/>
            <a:cxnLst/>
            <a:rect l="l" t="t" r="r" b="b"/>
            <a:pathLst>
              <a:path w="5695394" h="2099808">
                <a:moveTo>
                  <a:pt x="0" y="0"/>
                </a:moveTo>
                <a:lnTo>
                  <a:pt x="5695394" y="0"/>
                </a:lnTo>
                <a:lnTo>
                  <a:pt x="5695394" y="2099808"/>
                </a:lnTo>
                <a:lnTo>
                  <a:pt x="0" y="2099808"/>
                </a:lnTo>
                <a:lnTo>
                  <a:pt x="0" y="0"/>
                </a:lnTo>
                <a:close/>
              </a:path>
            </a:pathLst>
          </a:custGeom>
          <a:blipFill>
            <a:blip r:embed="rId3"/>
            <a:stretch>
              <a:fillRect/>
            </a:stretch>
          </a:blipFill>
        </p:spPr>
        <p:txBody>
          <a:bodyPr/>
          <a:lstStyle/>
          <a:p>
            <a:endParaRPr lang="en-US"/>
          </a:p>
        </p:txBody>
      </p:sp>
      <p:sp>
        <p:nvSpPr>
          <p:cNvPr id="8" name="Title 7">
            <a:extLst>
              <a:ext uri="{FF2B5EF4-FFF2-40B4-BE49-F238E27FC236}">
                <a16:creationId xmlns:a16="http://schemas.microsoft.com/office/drawing/2014/main" id="{801F978E-DF06-97BF-07A6-92D3EAE3EEF4}"/>
              </a:ext>
            </a:extLst>
          </p:cNvPr>
          <p:cNvSpPr>
            <a:spLocks noGrp="1"/>
          </p:cNvSpPr>
          <p:nvPr>
            <p:ph type="title"/>
          </p:nvPr>
        </p:nvSpPr>
        <p:spPr>
          <a:xfrm>
            <a:off x="457200" y="274638"/>
            <a:ext cx="13868400" cy="1143000"/>
          </a:xfrm>
        </p:spPr>
        <p:txBody>
          <a:bodyPr>
            <a:normAutofit/>
          </a:bodyPr>
          <a:lstStyle/>
          <a:p>
            <a:pPr algn="l"/>
            <a:r>
              <a:rPr lang="en-US" dirty="0">
                <a:latin typeface="Arial"/>
                <a:cs typeface="Arial"/>
              </a:rPr>
              <a:t>VII.   Monitoring Incidental Expenses</a:t>
            </a:r>
            <a:endParaRPr lang="en-US" dirty="0"/>
          </a:p>
        </p:txBody>
      </p:sp>
      <p:sp>
        <p:nvSpPr>
          <p:cNvPr id="10" name="Content Placeholder 9">
            <a:extLst>
              <a:ext uri="{FF2B5EF4-FFF2-40B4-BE49-F238E27FC236}">
                <a16:creationId xmlns:a16="http://schemas.microsoft.com/office/drawing/2014/main" id="{C3FBA0A9-AB8D-8BAD-4D30-7D7878C5D31A}"/>
              </a:ext>
            </a:extLst>
          </p:cNvPr>
          <p:cNvSpPr>
            <a:spLocks noGrp="1"/>
          </p:cNvSpPr>
          <p:nvPr>
            <p:ph sz="half" idx="1"/>
          </p:nvPr>
        </p:nvSpPr>
        <p:spPr>
          <a:xfrm>
            <a:off x="457200" y="1600200"/>
            <a:ext cx="17221200" cy="8267700"/>
          </a:xfrm>
        </p:spPr>
        <p:txBody>
          <a:bodyPr>
            <a:normAutofit/>
          </a:bodyPr>
          <a:lstStyle/>
          <a:p>
            <a:pPr marL="0" indent="0">
              <a:buNone/>
            </a:pPr>
            <a:r>
              <a:rPr lang="en-US" sz="4400" dirty="0">
                <a:latin typeface="Arial"/>
                <a:cs typeface="Arial"/>
              </a:rPr>
              <a:t>CFC conducts annual monitoring which include the review of the items listed below.  Specific monitoring tools can be found using the following link: </a:t>
            </a:r>
            <a:r>
              <a:rPr lang="en-US" sz="4400" dirty="0">
                <a:solidFill>
                  <a:srgbClr val="2D746E"/>
                </a:solidFill>
                <a:latin typeface="Arial"/>
                <a:cs typeface="Arial"/>
                <a:hlinkClick r:id="rId4">
                  <a:extLst>
                    <a:ext uri="{A12FA001-AC4F-418D-AE19-62706E023703}">
                      <ahyp:hlinkClr xmlns:ahyp="http://schemas.microsoft.com/office/drawing/2018/hyperlinkcolor" val="tx"/>
                    </a:ext>
                  </a:extLst>
                </a:hlinkClick>
              </a:rPr>
              <a:t>https://centralfloridacares.org/providers/#uagb-tabs__tab5</a:t>
            </a:r>
            <a:endParaRPr lang="en-US" sz="4400" dirty="0">
              <a:solidFill>
                <a:srgbClr val="2D746E"/>
              </a:solidFill>
              <a:latin typeface="Arial"/>
              <a:cs typeface="Arial"/>
            </a:endParaRPr>
          </a:p>
          <a:p>
            <a:pPr marL="0" indent="0">
              <a:buNone/>
            </a:pPr>
            <a:endParaRPr lang="en-US" sz="4400" dirty="0"/>
          </a:p>
          <a:p>
            <a:pPr marL="1028700" lvl="3" indent="-342900">
              <a:buFont typeface="+mj-lt"/>
              <a:buAutoNum type="arabicPeriod"/>
            </a:pPr>
            <a:r>
              <a:rPr lang="en-US" sz="4400" dirty="0">
                <a:latin typeface="Arial" panose="020B0604020202020204" pitchFamily="34" charset="0"/>
                <a:cs typeface="Arial" panose="020B0604020202020204" pitchFamily="34" charset="0"/>
              </a:rPr>
              <a:t>Policies and Procedures </a:t>
            </a:r>
          </a:p>
          <a:p>
            <a:pPr marL="1028700" lvl="3" indent="-342900">
              <a:buFont typeface="+mj-lt"/>
              <a:buAutoNum type="arabicPeriod"/>
            </a:pPr>
            <a:r>
              <a:rPr lang="en-US" sz="4400" dirty="0">
                <a:latin typeface="Arial" panose="020B0604020202020204" pitchFamily="34" charset="0"/>
                <a:cs typeface="Arial" panose="020B0604020202020204" pitchFamily="34" charset="0"/>
              </a:rPr>
              <a:t>Service Validation of Individual Served Records</a:t>
            </a:r>
          </a:p>
          <a:p>
            <a:pPr marL="1283970" lvl="5">
              <a:buFont typeface="Wingdings" panose="05000000000000000000" pitchFamily="2" charset="2"/>
              <a:buChar char="§"/>
            </a:pPr>
            <a:r>
              <a:rPr lang="en-US" sz="4400" dirty="0">
                <a:latin typeface="Arial" panose="020B0604020202020204" pitchFamily="34" charset="0"/>
                <a:cs typeface="Arial" panose="020B0604020202020204" pitchFamily="34" charset="0"/>
              </a:rPr>
              <a:t>Source Documentation to include but not limited to: Invoice Date, Receipt, Associated Case/Treatment Plan Goal, and CFC approval.</a:t>
            </a:r>
          </a:p>
          <a:p>
            <a:pPr marL="0" indent="0">
              <a:buNone/>
            </a:pPr>
            <a:endParaRPr lang="en-US" sz="2800" dirty="0"/>
          </a:p>
        </p:txBody>
      </p:sp>
    </p:spTree>
    <p:extLst>
      <p:ext uri="{BB962C8B-B14F-4D97-AF65-F5344CB8AC3E}">
        <p14:creationId xmlns:p14="http://schemas.microsoft.com/office/powerpoint/2010/main" val="26490349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owerPoint Template - Option 1" id="{5FD9A79B-F350-463B-8E21-E7B15EC56C25}" vid="{788B2020-8583-4C2C-A6F4-7B631A2FD78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F090166002CA04EA7F087C9287CCA9C" ma:contentTypeVersion="17" ma:contentTypeDescription="Create a new document." ma:contentTypeScope="" ma:versionID="1bd8f17efa837e3d2952e77af56e4949">
  <xsd:schema xmlns:xsd="http://www.w3.org/2001/XMLSchema" xmlns:xs="http://www.w3.org/2001/XMLSchema" xmlns:p="http://schemas.microsoft.com/office/2006/metadata/properties" xmlns:ns2="b93257f5-fca5-4a1a-9b1f-dd08d63c5b55" xmlns:ns3="2001ba0b-e953-452a-ae23-28002220c2b5" targetNamespace="http://schemas.microsoft.com/office/2006/metadata/properties" ma:root="true" ma:fieldsID="9d1788910bab165abe689d1cee8fef3f" ns2:_="" ns3:_="">
    <xsd:import namespace="b93257f5-fca5-4a1a-9b1f-dd08d63c5b55"/>
    <xsd:import namespace="2001ba0b-e953-452a-ae23-28002220c2b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Approved" minOccurs="0"/>
                <xsd:element ref="ns2:Comment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93257f5-fca5-4a1a-9b1f-dd08d63c5b5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0413cbe6-395a-4b72-8c9b-080aece74068"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description="" ma:hidden="true" ma:indexed="true" ma:internalName="MediaServiceObjectDetectorVersions" ma:readOnly="true">
      <xsd:simpleType>
        <xsd:restriction base="dms:Text"/>
      </xsd:simpleType>
    </xsd:element>
    <xsd:element name="Approved" ma:index="21" nillable="true" ma:displayName="Status" ma:format="Dropdown" ma:internalName="Approved">
      <xsd:simpleType>
        <xsd:restriction base="dms:Choice">
          <xsd:enumeration value="Approved"/>
          <xsd:enumeration value="Changes Needed"/>
          <xsd:enumeration value="Duplicate"/>
          <xsd:enumeration value="Pending Review"/>
        </xsd:restriction>
      </xsd:simpleType>
    </xsd:element>
    <xsd:element name="Comments" ma:index="22" nillable="true" ma:displayName="Comments" ma:format="Dropdown" ma:internalName="Comments">
      <xsd:simpleType>
        <xsd:restriction base="dms:Note">
          <xsd:maxLength value="255"/>
        </xsd:restriction>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BillingMetadata" ma:index="24"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001ba0b-e953-452a-ae23-28002220c2b5"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c53cc5b9-874c-4200-aac7-66329d689d85}" ma:internalName="TaxCatchAll" ma:showField="CatchAllData" ma:web="2001ba0b-e953-452a-ae23-28002220c2b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2001ba0b-e953-452a-ae23-28002220c2b5" xsi:nil="true"/>
    <lcf76f155ced4ddcb4097134ff3c332f xmlns="b93257f5-fca5-4a1a-9b1f-dd08d63c5b55">
      <Terms xmlns="http://schemas.microsoft.com/office/infopath/2007/PartnerControls"/>
    </lcf76f155ced4ddcb4097134ff3c332f>
    <Comments xmlns="b93257f5-fca5-4a1a-9b1f-dd08d63c5b55" xsi:nil="true"/>
    <Approved xmlns="b93257f5-fca5-4a1a-9b1f-dd08d63c5b5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2068012-3F3E-48CD-84DE-147BDD77122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93257f5-fca5-4a1a-9b1f-dd08d63c5b55"/>
    <ds:schemaRef ds:uri="2001ba0b-e953-452a-ae23-28002220c2b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D05F920-C95B-4593-9534-972621A0063F}">
  <ds:schemaRefs>
    <ds:schemaRef ds:uri="http://schemas.microsoft.com/office/2006/metadata/properties"/>
    <ds:schemaRef ds:uri="http://schemas.microsoft.com/office/infopath/2007/PartnerControls"/>
    <ds:schemaRef ds:uri="41d2d1ec-c5b9-49bb-b4d6-9999f845f7de"/>
    <ds:schemaRef ds:uri="fe17dac3-f66a-4064-96d9-6e11a38baa64"/>
    <ds:schemaRef ds:uri="2001ba0b-e953-452a-ae23-28002220c2b5"/>
    <ds:schemaRef ds:uri="b93257f5-fca5-4a1a-9b1f-dd08d63c5b55"/>
  </ds:schemaRefs>
</ds:datastoreItem>
</file>

<file path=customXml/itemProps3.xml><?xml version="1.0" encoding="utf-8"?>
<ds:datastoreItem xmlns:ds="http://schemas.openxmlformats.org/officeDocument/2006/customXml" ds:itemID="{C24FF35F-96DF-40A7-84E7-0A2C8E7A2D0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PowerPoint Template - Option 1</Template>
  <TotalTime>118</TotalTime>
  <Words>1329</Words>
  <Application>Microsoft Office PowerPoint</Application>
  <PresentationFormat>Custom</PresentationFormat>
  <Paragraphs>124</Paragraphs>
  <Slides>13</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Times New Roman</vt:lpstr>
      <vt:lpstr>Wingdings</vt:lpstr>
      <vt:lpstr>Canva Sans Bold</vt:lpstr>
      <vt:lpstr>Arial</vt:lpstr>
      <vt:lpstr>The Seasons Bold</vt:lpstr>
      <vt:lpstr>Calibri</vt:lpstr>
      <vt:lpstr>Office Theme</vt:lpstr>
      <vt:lpstr>PowerPoint Presentation</vt:lpstr>
      <vt:lpstr>PowerPoint Presentation</vt:lpstr>
      <vt:lpstr>I. What are Incidental Expenses?</vt:lpstr>
      <vt:lpstr>II. Incidental Expense Funding</vt:lpstr>
      <vt:lpstr>III. Transitional Voucher Requirements</vt:lpstr>
      <vt:lpstr>IV. Pre-Authorization</vt:lpstr>
      <vt:lpstr>V. Pre-Authorization Form Requirements</vt:lpstr>
      <vt:lpstr>VI. Reporting Requirements</vt:lpstr>
      <vt:lpstr>VII.   Monitoring Incidental Expenses</vt:lpstr>
      <vt:lpstr>VIII. Subcontractor Policy &amp; Procedures</vt:lpstr>
      <vt:lpstr>VIII. Subcontractor Policy &amp; Procedures continued </vt:lpstr>
      <vt:lpstr>PowerPoint Presentation</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Miralys Martinez</dc:creator>
  <cp:lastModifiedBy>Miralys Martinez</cp:lastModifiedBy>
  <cp:revision>4</cp:revision>
  <dcterms:created xsi:type="dcterms:W3CDTF">2026-02-05T21:03:26Z</dcterms:created>
  <dcterms:modified xsi:type="dcterms:W3CDTF">2026-02-12T20:39:44Z</dcterms:modified>
  <dc:identifier>DAGPuvNTqu4</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0x0101008F090166002CA04EA7F087C9287CCA9C</vt:lpwstr>
  </property>
</Properties>
</file>